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0" r:id="rId1"/>
  </p:sldMasterIdLst>
  <p:notesMasterIdLst>
    <p:notesMasterId r:id="rId97"/>
  </p:notesMasterIdLst>
  <p:sldIdLst>
    <p:sldId id="256" r:id="rId2"/>
    <p:sldId id="257" r:id="rId3"/>
    <p:sldId id="258" r:id="rId4"/>
    <p:sldId id="259" r:id="rId5"/>
    <p:sldId id="351" r:id="rId6"/>
    <p:sldId id="260" r:id="rId7"/>
    <p:sldId id="353" r:id="rId8"/>
    <p:sldId id="261" r:id="rId9"/>
    <p:sldId id="352" r:id="rId10"/>
    <p:sldId id="262" r:id="rId11"/>
    <p:sldId id="263" r:id="rId12"/>
    <p:sldId id="265" r:id="rId13"/>
    <p:sldId id="266" r:id="rId14"/>
    <p:sldId id="267" r:id="rId15"/>
    <p:sldId id="270" r:id="rId16"/>
    <p:sldId id="354" r:id="rId17"/>
    <p:sldId id="355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</p:sldIdLst>
  <p:sldSz cx="9144000" cy="6858000" type="screen4x3"/>
  <p:notesSz cx="6845300" cy="9396413"/>
  <p:embeddedFontLst>
    <p:embeddedFont>
      <p:font typeface="Helvetica Neue" panose="02000503000000020004" pitchFamily="2" charset="0"/>
      <p:regular r:id="rId98"/>
      <p:bold r:id="rId99"/>
      <p:italic r:id="rId100"/>
      <p:boldItalic r:id="rId101"/>
    </p:embeddedFont>
    <p:embeddedFont>
      <p:font typeface="Proxima Nova" panose="02000506030000020004" pitchFamily="2" charset="0"/>
      <p:regular r:id="rId102"/>
      <p:bold r:id="rId103"/>
      <p:italic r:id="rId104"/>
      <p:boldItalic r:id="rId10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E2C4739-FBBB-4366-BB15-B30797F0952C}">
  <a:tblStyle styleId="{7E2C4739-FBBB-4366-BB15-B30797F0952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62"/>
    <p:restoredTop sz="94674"/>
  </p:normalViewPr>
  <p:slideViewPr>
    <p:cSldViewPr snapToGrid="0">
      <p:cViewPr varScale="1">
        <p:scale>
          <a:sx n="124" d="100"/>
          <a:sy n="124" d="100"/>
        </p:scale>
        <p:origin x="1304" y="3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5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6.fntdata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2.fntdata"/><Relationship Id="rId10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104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3.fntdata"/><Relationship Id="rId105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67038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78263" y="0"/>
            <a:ext cx="2967037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926513"/>
            <a:ext cx="2967038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78263" y="8926513"/>
            <a:ext cx="2967037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‹N›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it-IT"/>
              <a:t>Vorrei passare al termine Ipotesi (al posto di modello) gradualmente, almeno quando si arriva al sample e al true error</a:t>
            </a:r>
            <a:endParaRPr/>
          </a:p>
        </p:txBody>
      </p:sp>
      <p:sp>
        <p:nvSpPr>
          <p:cNvPr id="163" name="Google Shape;1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1a3c593d0_0_59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00" cy="422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it-IT" dirty="0" err="1"/>
              <a:t>https</a:t>
            </a:r>
            <a:r>
              <a:rPr lang="it-IT" dirty="0"/>
              <a:t>://</a:t>
            </a:r>
            <a:r>
              <a:rPr lang="it-IT" dirty="0" err="1"/>
              <a:t>towardsdatascience.com</a:t>
            </a:r>
            <a:r>
              <a:rPr lang="it-IT" dirty="0"/>
              <a:t>/understanding-the-bias-variance-tradeoff-165e6942b229</a:t>
            </a:r>
            <a:endParaRPr dirty="0"/>
          </a:p>
        </p:txBody>
      </p:sp>
      <p:sp>
        <p:nvSpPr>
          <p:cNvPr id="202" name="Google Shape;202;g41a3c593d0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3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0" name="Google Shape;2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4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it-IT"/>
              <a:t>Restyling</a:t>
            </a:r>
            <a:endParaRPr/>
          </a:p>
        </p:txBody>
      </p:sp>
      <p:sp>
        <p:nvSpPr>
          <p:cNvPr id="232" name="Google Shape;23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5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2" name="Google Shape;24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6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7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8" name="Google Shape;25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8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5" name="Google Shape;27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9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0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41a3c593d0_0_33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00" cy="422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6" name="Google Shape;296;g41a3c593d0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2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it-IT" dirty="0" err="1"/>
              <a:t>https</a:t>
            </a:r>
            <a:r>
              <a:rPr lang="it-IT" dirty="0"/>
              <a:t>://</a:t>
            </a:r>
            <a:r>
              <a:rPr lang="it-IT" dirty="0" err="1"/>
              <a:t>users.cs.northwestern.edu</a:t>
            </a:r>
            <a:r>
              <a:rPr lang="it-IT" dirty="0"/>
              <a:t>/~pardo/</a:t>
            </a:r>
            <a:r>
              <a:rPr lang="it-IT" dirty="0" err="1"/>
              <a:t>courses</a:t>
            </a:r>
            <a:r>
              <a:rPr lang="it-IT" dirty="0"/>
              <a:t>/eecs349/</a:t>
            </a:r>
            <a:r>
              <a:rPr lang="it-IT" dirty="0" err="1"/>
              <a:t>readings</a:t>
            </a:r>
            <a:r>
              <a:rPr lang="it-IT" dirty="0"/>
              <a:t>/chapter5-ml.pdf</a:t>
            </a:r>
            <a:endParaRPr dirty="0"/>
          </a:p>
        </p:txBody>
      </p:sp>
      <p:sp>
        <p:nvSpPr>
          <p:cNvPr id="304" name="Google Shape;30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078e67519_0_31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00" cy="422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it-IT" dirty="0" err="1"/>
              <a:t>https</a:t>
            </a:r>
            <a:r>
              <a:rPr lang="it-IT" dirty="0"/>
              <a:t>://</a:t>
            </a:r>
            <a:r>
              <a:rPr lang="it-IT" dirty="0" err="1"/>
              <a:t>users.cs.northwestern.edu</a:t>
            </a:r>
            <a:r>
              <a:rPr lang="it-IT" dirty="0"/>
              <a:t>/~pardo/</a:t>
            </a:r>
            <a:r>
              <a:rPr lang="it-IT" dirty="0" err="1"/>
              <a:t>courses</a:t>
            </a:r>
            <a:r>
              <a:rPr lang="it-IT" dirty="0"/>
              <a:t>/eecs349/</a:t>
            </a:r>
            <a:r>
              <a:rPr lang="it-IT" dirty="0" err="1"/>
              <a:t>readings</a:t>
            </a:r>
            <a:r>
              <a:rPr lang="it-IT" dirty="0"/>
              <a:t>/chapter5-ml.pdf, </a:t>
            </a:r>
            <a:endParaRPr dirty="0"/>
          </a:p>
        </p:txBody>
      </p:sp>
      <p:sp>
        <p:nvSpPr>
          <p:cNvPr id="312" name="Google Shape;312;g6078e6751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6078e67519_0_37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00" cy="422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9" name="Google Shape;319;g6078e67519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6" name="Google Shape;32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2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it-IT"/>
              <a:t>Restyling</a:t>
            </a:r>
            <a:endParaRPr/>
          </a:p>
        </p:txBody>
      </p:sp>
      <p:sp>
        <p:nvSpPr>
          <p:cNvPr id="333" name="Google Shape;33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3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it-IT" dirty="0" err="1"/>
              <a:t>https</a:t>
            </a:r>
            <a:r>
              <a:rPr lang="it-IT" dirty="0"/>
              <a:t>://</a:t>
            </a:r>
            <a:r>
              <a:rPr lang="it-IT" dirty="0" err="1"/>
              <a:t>users.cs.northwestern.edu</a:t>
            </a:r>
            <a:r>
              <a:rPr lang="it-IT" dirty="0"/>
              <a:t>/~pardo/</a:t>
            </a:r>
            <a:r>
              <a:rPr lang="it-IT" dirty="0" err="1"/>
              <a:t>courses</a:t>
            </a:r>
            <a:r>
              <a:rPr lang="it-IT" dirty="0"/>
              <a:t>/eecs349/</a:t>
            </a:r>
            <a:r>
              <a:rPr lang="it-IT" dirty="0" err="1"/>
              <a:t>readings</a:t>
            </a:r>
            <a:r>
              <a:rPr lang="it-IT" dirty="0"/>
              <a:t>/chapter5-ml.pdf</a:t>
            </a:r>
            <a:endParaRPr dirty="0"/>
          </a:p>
        </p:txBody>
      </p:sp>
      <p:sp>
        <p:nvSpPr>
          <p:cNvPr id="341" name="Google Shape;34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2" name="Google Shape;35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053dd76a7_0_13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00" cy="422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6053dd76a7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053dd76a7_0_31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00" cy="422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1" name="Google Shape;371;g6053dd76a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6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9" name="Google Shape;37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9" name="Google Shape;389;p27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0" name="Google Shape;390;p27:notes"/>
          <p:cNvSpPr txBox="1">
            <a:spLocks noGrp="1"/>
          </p:cNvSpPr>
          <p:nvPr>
            <p:ph type="sldNum" idx="12"/>
          </p:nvPr>
        </p:nvSpPr>
        <p:spPr>
          <a:xfrm>
            <a:off x="3878263" y="8926513"/>
            <a:ext cx="2967037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37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1" name="Google Shape;401;p28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2" name="Google Shape;402;p28:notes"/>
          <p:cNvSpPr txBox="1">
            <a:spLocks noGrp="1"/>
          </p:cNvSpPr>
          <p:nvPr>
            <p:ph type="sldNum" idx="12"/>
          </p:nvPr>
        </p:nvSpPr>
        <p:spPr>
          <a:xfrm>
            <a:off x="3878263" y="8926513"/>
            <a:ext cx="2967037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38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9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0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1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9" name="Google Shape;42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3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2" name="Google Shape;45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4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2" name="Google Shape;46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5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it-IT"/>
              <a:t>Restyling, spostata formula accuracy in slide succesisva</a:t>
            </a:r>
            <a:endParaRPr/>
          </a:p>
        </p:txBody>
      </p:sp>
      <p:sp>
        <p:nvSpPr>
          <p:cNvPr id="82" name="Google Shape;8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6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6" name="Google Shape;47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7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1" name="Google Shape;50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8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9" name="Google Shape;50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3f9c43a16_1_22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00" cy="422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g33f9c43a16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9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3f9c43a16_1_45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00" cy="422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9" name="Google Shape;549;g33f9c43a16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0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8" name="Google Shape;55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2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41ad8bbfa9_0_12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00" cy="422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7" name="Google Shape;577;g41ad8bbfa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3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586" name="Google Shape;58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it-IT" dirty="0"/>
              <a:t>False positive rate = false </a:t>
            </a:r>
            <a:r>
              <a:rPr lang="it-IT" dirty="0" err="1"/>
              <a:t>positives</a:t>
            </a:r>
            <a:r>
              <a:rPr lang="it-IT" dirty="0"/>
              <a:t>/</a:t>
            </a:r>
            <a:r>
              <a:rPr lang="it-IT" dirty="0" err="1"/>
              <a:t>total</a:t>
            </a:r>
            <a:r>
              <a:rPr lang="it-IT" dirty="0"/>
              <a:t> </a:t>
            </a:r>
            <a:r>
              <a:rPr lang="it-IT" dirty="0" err="1"/>
              <a:t>negatives</a:t>
            </a:r>
            <a:r>
              <a:rPr lang="it-IT" dirty="0"/>
              <a:t>   True positive rate = </a:t>
            </a:r>
            <a:r>
              <a:rPr lang="it-IT" dirty="0" err="1"/>
              <a:t>true</a:t>
            </a:r>
            <a:r>
              <a:rPr lang="it-IT" dirty="0"/>
              <a:t> </a:t>
            </a:r>
            <a:r>
              <a:rPr lang="it-IT" dirty="0" err="1"/>
              <a:t>positives</a:t>
            </a:r>
            <a:r>
              <a:rPr lang="it-IT" dirty="0"/>
              <a:t>/</a:t>
            </a:r>
            <a:r>
              <a:rPr lang="it-IT" dirty="0" err="1"/>
              <a:t>positives</a:t>
            </a:r>
            <a:r>
              <a:rPr lang="it-IT" dirty="0"/>
              <a:t>=</a:t>
            </a:r>
            <a:r>
              <a:rPr lang="it-IT" dirty="0" err="1"/>
              <a:t>recall</a:t>
            </a:r>
            <a:r>
              <a:rPr lang="it-IT" dirty="0"/>
              <a:t> </a:t>
            </a:r>
            <a:endParaRPr dirty="0"/>
          </a:p>
        </p:txBody>
      </p:sp>
      <p:sp>
        <p:nvSpPr>
          <p:cNvPr id="91" name="Google Shape;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3f9c43a16_1_69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00" cy="422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3" name="Google Shape;593;g33f9c43a16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3f9c43a16_1_84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00" cy="422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3" name="Google Shape;603;g33f9c43a16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5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4" name="Google Shape;614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6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5" name="Google Shape;63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1" name="Google Shape;65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8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9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8" name="Google Shape;678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0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687" name="Google Shape;687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51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0" name="Google Shape;700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52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" name="Google Shape;1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3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54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5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56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51" name="Google Shape;751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57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8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8" name="Google Shape;768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59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2" name="Google Shape;792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41b1f7936d_0_17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00" cy="422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g41b1f7936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61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8" name="Google Shape;808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62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3" name="Google Shape;833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1a3c593d0_0_13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00" cy="422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Slide Nuova: aggiunta descrizione dell’ P-R Curve, plot molto utilizzato nel caso di forte sbilanciamento nelle classi. Chiarimento di quando usare la ROC e la PR.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g41a3c593d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63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8" name="Google Shape;858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65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6" name="Google Shape;866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41b1f7936d_0_84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00" cy="422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g41b1f7936d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66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2" name="Google Shape;882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41bf7c82de_0_0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00" cy="422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it-IT" dirty="0"/>
              <a:t>.</a:t>
            </a:r>
            <a:endParaRPr dirty="0"/>
          </a:p>
        </p:txBody>
      </p:sp>
      <p:sp>
        <p:nvSpPr>
          <p:cNvPr id="892" name="Google Shape;892;g41bf7c82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67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4" name="Google Shape;904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20" name="Google Shape;920;p68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1" name="Google Shape;921;p68:notes"/>
          <p:cNvSpPr txBox="1">
            <a:spLocks noGrp="1"/>
          </p:cNvSpPr>
          <p:nvPr>
            <p:ph type="sldNum" idx="12"/>
          </p:nvPr>
        </p:nvSpPr>
        <p:spPr>
          <a:xfrm>
            <a:off x="3878263" y="8926513"/>
            <a:ext cx="2967037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81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69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56" name="Google Shape;956;p70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7" name="Google Shape;957;p70:notes"/>
          <p:cNvSpPr txBox="1">
            <a:spLocks noGrp="1"/>
          </p:cNvSpPr>
          <p:nvPr>
            <p:ph type="sldNum" idx="12"/>
          </p:nvPr>
        </p:nvSpPr>
        <p:spPr>
          <a:xfrm>
            <a:off x="3878263" y="8926513"/>
            <a:ext cx="2967037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83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0" name="Google Shape;970;p71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1" name="Google Shape;971;p71:notes"/>
          <p:cNvSpPr txBox="1">
            <a:spLocks noGrp="1"/>
          </p:cNvSpPr>
          <p:nvPr>
            <p:ph type="sldNum" idx="12"/>
          </p:nvPr>
        </p:nvSpPr>
        <p:spPr>
          <a:xfrm>
            <a:off x="3878263" y="8926513"/>
            <a:ext cx="2967037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84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72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3" name="Google Shape;993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73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1" name="Google Shape;1001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74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5" name="Google Shape;1015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75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77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78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79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80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81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it-IT" dirty="0"/>
              <a:t> </a:t>
            </a:r>
            <a:endParaRPr dirty="0"/>
          </a:p>
        </p:txBody>
      </p:sp>
      <p:sp>
        <p:nvSpPr>
          <p:cNvPr id="1074" name="Google Shape;1074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82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41b1f7936d_0_0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00" cy="422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g41b1f793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704850"/>
            <a:ext cx="4697412" cy="3522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685800" y="1371600"/>
            <a:ext cx="7772400" cy="46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dt" idx="10"/>
          </p:nvPr>
        </p:nvSpPr>
        <p:spPr>
          <a:xfrm>
            <a:off x="2286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" name="Google Shape;59;p13"/>
          <p:cNvSpPr txBox="1">
            <a:spLocks noGrp="1"/>
          </p:cNvSpPr>
          <p:nvPr>
            <p:ph type="ftr" idx="11"/>
          </p:nvPr>
        </p:nvSpPr>
        <p:spPr>
          <a:xfrm>
            <a:off x="312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raph_of_a_function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tiff"/><Relationship Id="rId4" Type="http://schemas.openxmlformats.org/officeDocument/2006/relationships/hyperlink" Target="https://en.wikipedia.org/wiki/Binary_classifier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techcrunch.com/2018/11/06/3-ways-to-avoid-bias-in-machine-learning/" TargetMode="Externa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Estimator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en.wikipedia.org/wiki/Expected_value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Estimator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Normal_distribution" TargetMode="External"/><Relationship Id="rId3" Type="http://schemas.openxmlformats.org/officeDocument/2006/relationships/hyperlink" Target="https://en.wikipedia.org/wiki/Arithmetic_mean" TargetMode="External"/><Relationship Id="rId7" Type="http://schemas.openxmlformats.org/officeDocument/2006/relationships/hyperlink" Target="https://en.wikipedia.org/wiki/Variance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Expected_value" TargetMode="External"/><Relationship Id="rId5" Type="http://schemas.openxmlformats.org/officeDocument/2006/relationships/hyperlink" Target="https://en.wikipedia.org/wiki/Random_variables" TargetMode="External"/><Relationship Id="rId4" Type="http://schemas.openxmlformats.org/officeDocument/2006/relationships/hyperlink" Target="https://en.wikipedia.org/wiki/Statistical_independence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hyperlink" Target="https://medium.com/thalus-ai/performance-metrics-for-classification-problems-in-machine-learning-part-i-b085d432082b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statisticshowto.datasciencecentral.com/tables/z-table/#left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raph_of_a_functi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hyperlink" Target="https://en.wikipedia.org/wiki/Binary_classifier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7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s.uci.edu/~mlearn/MLRepository.html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www.ifarm.nl/signll/conll/" TargetMode="External"/><Relationship Id="rId4" Type="http://schemas.openxmlformats.org/officeDocument/2006/relationships/hyperlink" Target="http://www.kdnuggets.com/datasets/kddcup.html" TargetMode="Externa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nalyticsvidhya.com/blog/2019/08/11-important-model-evaluation-error-metrics/" TargetMode="External"/><Relationship Id="rId13" Type="http://schemas.openxmlformats.org/officeDocument/2006/relationships/hyperlink" Target="https://en.wikipedia.org/wiki/Estimator" TargetMode="External"/><Relationship Id="rId18" Type="http://schemas.openxmlformats.org/officeDocument/2006/relationships/hyperlink" Target="https://www0.gsb.columbia.edu/faculty/pglasserman/B6014/ConfidenceIntervals.pdf" TargetMode="External"/><Relationship Id="rId3" Type="http://schemas.openxmlformats.org/officeDocument/2006/relationships/hyperlink" Target="https://context.reverso.net/translation/english-italian/something+isn%27t+clear" TargetMode="External"/><Relationship Id="rId21" Type="http://schemas.openxmlformats.org/officeDocument/2006/relationships/hyperlink" Target="https://www.youtube.com/watch?v=_asRoBRorDI" TargetMode="External"/><Relationship Id="rId7" Type="http://schemas.openxmlformats.org/officeDocument/2006/relationships/hyperlink" Target="https://machinelearningmastery.com/metrics-evaluate-machine-learning-algorithms-python/" TargetMode="External"/><Relationship Id="rId12" Type="http://schemas.openxmlformats.org/officeDocument/2006/relationships/hyperlink" Target="https://www.statisticshowto.datasciencecentral.com/absolute-error/" TargetMode="External"/><Relationship Id="rId17" Type="http://schemas.openxmlformats.org/officeDocument/2006/relationships/hyperlink" Target="https://disi.unitn.it/~passerini/teaching/2010-2011/MachineLearning/slides/21_hypothesis_testing/handouts.pdf" TargetMode="External"/><Relationship Id="rId25" Type="http://schemas.openxmlformats.org/officeDocument/2006/relationships/hyperlink" Target="https://www.statisticshowto.datasciencecentral.com/tables/z-table/#left" TargetMode="External"/><Relationship Id="rId2" Type="http://schemas.openxmlformats.org/officeDocument/2006/relationships/notesSlide" Target="../notesSlides/notesSlide90.xml"/><Relationship Id="rId16" Type="http://schemas.openxmlformats.org/officeDocument/2006/relationships/hyperlink" Target="https://www.cse.unsw.edu.au/~mike/ml4as/08/l00-2x2.pdf" TargetMode="External"/><Relationship Id="rId20" Type="http://schemas.openxmlformats.org/officeDocument/2006/relationships/hyperlink" Target="https://www.cs.cmu.edu/~tom/10601_sp08/slides/evaluation-2-13.pdf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medium.com/@wilamelima/metrics-to-measure-machine-learning-model-performance-e8c963665476" TargetMode="External"/><Relationship Id="rId11" Type="http://schemas.openxmlformats.org/officeDocument/2006/relationships/hyperlink" Target="https://medium.com/datadriveninvestor/bias-and-variance-in-machine-learning-51fdd38d1f86" TargetMode="External"/><Relationship Id="rId24" Type="http://schemas.openxmlformats.org/officeDocument/2006/relationships/hyperlink" Target="http://www.stat.yale.edu/Courses/1997-98/101/confint.htm" TargetMode="External"/><Relationship Id="rId5" Type="http://schemas.openxmlformats.org/officeDocument/2006/relationships/hyperlink" Target="https://medium.com/thalus-ai/performance-metrics-for-classification-problems-in-machine-learning-part-i-b085d432082b" TargetMode="External"/><Relationship Id="rId15" Type="http://schemas.openxmlformats.org/officeDocument/2006/relationships/hyperlink" Target="https://users.cs.northwestern.edu/~pardo/courses/eecs349/readings/chapter5-ml.pdf" TargetMode="External"/><Relationship Id="rId23" Type="http://schemas.openxmlformats.org/officeDocument/2006/relationships/hyperlink" Target="https://newonlinecourses.science.psu.edu/stat504/node/19/" TargetMode="External"/><Relationship Id="rId10" Type="http://schemas.openxmlformats.org/officeDocument/2006/relationships/hyperlink" Target="https://towardsdatascience.com/understanding-the-bias-variance-tradeoff-165e6942b229" TargetMode="External"/><Relationship Id="rId19" Type="http://schemas.openxmlformats.org/officeDocument/2006/relationships/hyperlink" Target="https://learnche.org/pid/univariate-review/confidence-intervals" TargetMode="External"/><Relationship Id="rId4" Type="http://schemas.openxmlformats.org/officeDocument/2006/relationships/hyperlink" Target="https://towardsdatascience.com/accuracy-recall-precision-f-score-specificity-which-to-optimize-on-867d3f11124" TargetMode="External"/><Relationship Id="rId9" Type="http://schemas.openxmlformats.org/officeDocument/2006/relationships/hyperlink" Target="https://www.me.psu.edu/cimbala/me345/Lectures/Basic_Statistics.pdf" TargetMode="External"/><Relationship Id="rId14" Type="http://schemas.openxmlformats.org/officeDocument/2006/relationships/hyperlink" Target="https://365datascience.com/point-estimates-confidence-intervals/" TargetMode="External"/><Relationship Id="rId22" Type="http://schemas.openxmlformats.org/officeDocument/2006/relationships/hyperlink" Target="http://sphweb.bumc.bu.edu/otlt/MPH-Modules/BS/BS704_Confidence_Intervals/BS704_Confidence_Intervals_print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311700" y="2357848"/>
            <a:ext cx="8520600" cy="21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it-IT" sz="4400" b="1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it-IT" sz="4400" b="1">
                <a:latin typeface="Proxima Nova"/>
                <a:ea typeface="Proxima Nova"/>
                <a:cs typeface="Proxima Nova"/>
                <a:sym typeface="Proxima Nova"/>
              </a:rPr>
              <a:t>Performance Evaluation</a:t>
            </a:r>
            <a:br>
              <a:rPr lang="it-IT" sz="4400" b="1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it-IT" sz="4400" b="1">
                <a:latin typeface="Proxima Nova"/>
                <a:ea typeface="Proxima Nova"/>
                <a:cs typeface="Proxima Nova"/>
                <a:sym typeface="Proxima Nova"/>
              </a:rPr>
              <a:t>and</a:t>
            </a:r>
            <a:br>
              <a:rPr lang="it-IT" sz="4400" b="1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it-IT" sz="4400" b="1">
                <a:latin typeface="Proxima Nova"/>
                <a:ea typeface="Proxima Nova"/>
                <a:cs typeface="Proxima Nova"/>
                <a:sym typeface="Proxima Nova"/>
              </a:rPr>
              <a:t>Hypothesis Testing</a:t>
            </a:r>
            <a:br>
              <a:rPr lang="it-IT" sz="4400" b="1"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it-IT" sz="4400" b="1">
                <a:latin typeface="Proxima Nova"/>
                <a:ea typeface="Proxima Nova"/>
                <a:cs typeface="Proxima Nova"/>
                <a:sym typeface="Proxima Nova"/>
              </a:rPr>
            </a:br>
            <a:endParaRPr sz="4400" b="1" i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808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Precision-Recall Curve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6" name="Google Shape;116;p20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/>
              <a:t>10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20"/>
          <p:cNvSpPr txBox="1"/>
          <p:nvPr/>
        </p:nvSpPr>
        <p:spPr>
          <a:xfrm>
            <a:off x="412800" y="903788"/>
            <a:ext cx="8318400" cy="16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it-IT" sz="23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Precision-</a:t>
            </a:r>
            <a:r>
              <a:rPr lang="it-IT" sz="23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Recall</a:t>
            </a:r>
            <a:r>
              <a:rPr lang="it-IT" sz="23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curve</a:t>
            </a:r>
            <a:r>
              <a:rPr lang="it-IT" sz="23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(or 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</a:t>
            </a:r>
            <a:r>
              <a:rPr lang="it-IT" sz="23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curve.) </a:t>
            </a:r>
            <a:r>
              <a:rPr lang="it-IT" sz="2300" i="0" u="none" strike="noStrike" cap="none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3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 </a:t>
            </a:r>
            <a:r>
              <a:rPr lang="it-IT" sz="2300" b="1" i="0" strike="noStrike" cap="none" dirty="0">
                <a:solidFill>
                  <a:schemeClr val="dk1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graphical plot</a:t>
            </a:r>
            <a:r>
              <a:rPr lang="it-IT" sz="23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i="0" u="none" strike="noStrike" cap="none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that</a:t>
            </a:r>
            <a:r>
              <a:rPr lang="it-IT" sz="23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i="0" u="none" strike="noStrike" cap="none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illustrates</a:t>
            </a:r>
            <a:r>
              <a:rPr lang="it-IT" sz="23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the performance of a </a:t>
            </a:r>
            <a:r>
              <a:rPr lang="it-IT" sz="2300" b="1" i="0" strike="noStrike" cap="none" dirty="0">
                <a:solidFill>
                  <a:schemeClr val="dk1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binary classifier</a:t>
            </a:r>
            <a:r>
              <a:rPr lang="it-IT" sz="23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i="0" u="none" strike="noStrike" cap="none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system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r>
              <a:rPr lang="it-IT" sz="23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curve </a:t>
            </a:r>
            <a:r>
              <a:rPr lang="it-IT" sz="2300" i="0" u="none" strike="noStrike" cap="none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3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i="0" u="none" strike="noStrike" cap="none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created</a:t>
            </a:r>
            <a:r>
              <a:rPr lang="it-IT" sz="23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by </a:t>
            </a:r>
            <a:r>
              <a:rPr lang="it-IT" sz="2300" i="0" u="none" strike="noStrike" cap="none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plotting</a:t>
            </a:r>
            <a:r>
              <a:rPr lang="it-IT" sz="23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the </a:t>
            </a:r>
            <a:r>
              <a:rPr lang="it-IT" sz="23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r>
              <a:rPr lang="it-IT" sz="2300" b="1" u="none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ecall</a:t>
            </a:r>
            <a:r>
              <a:rPr lang="it-IT" sz="23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(True 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lang="it-IT" sz="23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ositive rate; TPR) </a:t>
            </a:r>
            <a:r>
              <a:rPr lang="it-IT" sz="2300" i="0" u="none" strike="noStrike" cap="none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against</a:t>
            </a:r>
            <a:r>
              <a:rPr lang="it-IT" sz="23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the </a:t>
            </a:r>
            <a:r>
              <a:rPr lang="it-IT" sz="23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precision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i="0" u="none" strike="noStrike" cap="none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at</a:t>
            </a:r>
            <a:r>
              <a:rPr lang="it-IT" sz="23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i="0" u="none" strike="noStrike" cap="none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various</a:t>
            </a:r>
            <a:r>
              <a:rPr lang="it-IT" sz="23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i="0" u="none" strike="noStrike" cap="none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system</a:t>
            </a:r>
            <a:r>
              <a:rPr lang="it-IT" sz="23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i="0" u="none" strike="noStrike" cap="none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settings</a:t>
            </a:r>
            <a:r>
              <a:rPr lang="it-IT" sz="23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it-IT" sz="2300" i="0" u="none" strike="noStrike" cap="none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parameters</a:t>
            </a:r>
            <a:r>
              <a:rPr lang="it-IT" sz="23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sz="2300" i="0" u="none" strike="noStrike" cap="none" dirty="0">
                <a:latin typeface="Proxima Nova"/>
                <a:ea typeface="Proxima Nova"/>
                <a:cs typeface="Proxima Nova"/>
                <a:sym typeface="Proxima Nova"/>
              </a:rPr>
              <a:t>the</a:t>
            </a:r>
            <a:r>
              <a:rPr lang="it-IT" sz="23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i="0" u="none" strike="noStrike" cap="none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dimension</a:t>
            </a:r>
            <a:r>
              <a:rPr lang="it-IT" sz="23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of </a:t>
            </a:r>
            <a:r>
              <a:rPr lang="it-IT" sz="2300" i="0" u="none" strike="noStrike" cap="none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learning</a:t>
            </a:r>
            <a:r>
              <a:rPr lang="it-IT" sz="23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set, </a:t>
            </a:r>
            <a:r>
              <a:rPr lang="it-IT" sz="2300" i="0" u="none" strike="noStrike" cap="none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etc</a:t>
            </a:r>
            <a:r>
              <a:rPr lang="it-IT" sz="23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). </a:t>
            </a:r>
            <a:endParaRPr sz="23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561897" y="2760108"/>
            <a:ext cx="2941591" cy="26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●"/>
            </a:pP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</a:t>
            </a:r>
            <a:r>
              <a:rPr lang="it-IT" sz="18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Area Under the Precision-</a:t>
            </a:r>
            <a:r>
              <a:rPr lang="it-IT" sz="18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Recall</a:t>
            </a:r>
            <a:r>
              <a:rPr lang="it-IT" sz="18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curve (AUPR)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has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an intuitive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meaning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just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like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8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AUROC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However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r>
              <a:rPr lang="it-IT" sz="18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AUROC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better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for a </a:t>
            </a:r>
            <a:r>
              <a:rPr lang="it-IT" sz="18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binary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8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balanced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problem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r>
              <a:rPr lang="it-IT" sz="18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AUPR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better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for a </a:t>
            </a:r>
            <a:r>
              <a:rPr lang="it-IT" sz="18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binary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8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imbalanced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problem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8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A807D89-DD7B-974A-A652-71AF38EEF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6660" y="2777494"/>
            <a:ext cx="3984539" cy="39845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Learning </a:t>
            </a:r>
            <a:r>
              <a:rPr lang="it-IT" sz="4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Curve</a:t>
            </a:r>
            <a:endParaRPr sz="44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" name="Google Shape;124;p21"/>
          <p:cNvSpPr txBox="1">
            <a:spLocks noGrp="1"/>
          </p:cNvSpPr>
          <p:nvPr>
            <p:ph type="body" idx="1"/>
          </p:nvPr>
        </p:nvSpPr>
        <p:spPr>
          <a:xfrm>
            <a:off x="262575" y="1219200"/>
            <a:ext cx="8638500" cy="24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mes New Roman"/>
              <a:buChar char="●"/>
            </a:pPr>
            <a:r>
              <a:rPr lang="it-IT" sz="2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Plots accuracy vs. </a:t>
            </a:r>
            <a:r>
              <a:rPr lang="it-IT" sz="26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size of the training set</a:t>
            </a:r>
            <a:endParaRPr sz="2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556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Proxima Nova"/>
              <a:buChar char="●"/>
            </a:pPr>
            <a:r>
              <a:rPr lang="it-IT" sz="2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Has maximum accuracy nearly been reached or will more examples help?</a:t>
            </a:r>
            <a:endParaRPr sz="2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556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Proxima Nova"/>
              <a:buChar char="●"/>
            </a:pPr>
            <a:r>
              <a:rPr lang="it-IT" sz="2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Is one system better when training data is limited?</a:t>
            </a:r>
            <a:endParaRPr sz="2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556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Proxima Nova"/>
              <a:buChar char="●"/>
            </a:pPr>
            <a:r>
              <a:rPr lang="it-IT" sz="2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Most learners eventually converge to optimal given sufficient training examples</a:t>
            </a:r>
            <a:endParaRPr sz="2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25" name="Google Shape;125;p21"/>
          <p:cNvCxnSpPr/>
          <p:nvPr/>
        </p:nvCxnSpPr>
        <p:spPr>
          <a:xfrm>
            <a:off x="1760837" y="4145500"/>
            <a:ext cx="0" cy="1706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26" name="Google Shape;126;p21"/>
          <p:cNvCxnSpPr/>
          <p:nvPr/>
        </p:nvCxnSpPr>
        <p:spPr>
          <a:xfrm>
            <a:off x="1760837" y="5857351"/>
            <a:ext cx="4658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7" name="Google Shape;127;p21"/>
          <p:cNvSpPr txBox="1"/>
          <p:nvPr/>
        </p:nvSpPr>
        <p:spPr>
          <a:xfrm rot="-5400000">
            <a:off x="811950" y="4854674"/>
            <a:ext cx="1332900" cy="4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it-IT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Accuracy</a:t>
            </a:r>
            <a:endParaRPr sz="1500"/>
          </a:p>
        </p:txBody>
      </p:sp>
      <p:sp>
        <p:nvSpPr>
          <p:cNvPr id="128" name="Google Shape;128;p21"/>
          <p:cNvSpPr txBox="1"/>
          <p:nvPr/>
        </p:nvSpPr>
        <p:spPr>
          <a:xfrm>
            <a:off x="3020478" y="5824800"/>
            <a:ext cx="2489100" cy="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it-IT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 Training examples</a:t>
            </a:r>
            <a:endParaRPr/>
          </a:p>
        </p:txBody>
      </p:sp>
      <p:sp>
        <p:nvSpPr>
          <p:cNvPr id="129" name="Google Shape;129;p21"/>
          <p:cNvSpPr txBox="1"/>
          <p:nvPr/>
        </p:nvSpPr>
        <p:spPr>
          <a:xfrm>
            <a:off x="949236" y="4172125"/>
            <a:ext cx="8892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it-IT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100%</a:t>
            </a:r>
            <a:endParaRPr/>
          </a:p>
        </p:txBody>
      </p:sp>
      <p:sp>
        <p:nvSpPr>
          <p:cNvPr id="130" name="Google Shape;130;p21"/>
          <p:cNvSpPr txBox="1"/>
          <p:nvPr/>
        </p:nvSpPr>
        <p:spPr>
          <a:xfrm>
            <a:off x="3345334" y="4352731"/>
            <a:ext cx="1104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it-IT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optimal</a:t>
            </a:r>
            <a:endParaRPr/>
          </a:p>
        </p:txBody>
      </p:sp>
      <p:cxnSp>
        <p:nvCxnSpPr>
          <p:cNvPr id="131" name="Google Shape;131;p21"/>
          <p:cNvCxnSpPr/>
          <p:nvPr/>
        </p:nvCxnSpPr>
        <p:spPr>
          <a:xfrm rot="10800000" flipH="1">
            <a:off x="1650996" y="5633628"/>
            <a:ext cx="268500" cy="78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" name="Google Shape;132;p21"/>
          <p:cNvCxnSpPr/>
          <p:nvPr/>
        </p:nvCxnSpPr>
        <p:spPr>
          <a:xfrm>
            <a:off x="1743370" y="4669739"/>
            <a:ext cx="5279400" cy="93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3" name="Google Shape;133;p21"/>
          <p:cNvSpPr/>
          <p:nvPr/>
        </p:nvSpPr>
        <p:spPr>
          <a:xfrm>
            <a:off x="1773041" y="4708293"/>
            <a:ext cx="4604603" cy="925539"/>
          </a:xfrm>
          <a:custGeom>
            <a:avLst/>
            <a:gdLst/>
            <a:ahLst/>
            <a:cxnLst/>
            <a:rect l="l" t="t" r="r" b="b"/>
            <a:pathLst>
              <a:path w="2641" h="853" extrusionOk="0">
                <a:moveTo>
                  <a:pt x="0" y="853"/>
                </a:moveTo>
                <a:cubicBezTo>
                  <a:pt x="14" y="788"/>
                  <a:pt x="29" y="723"/>
                  <a:pt x="61" y="653"/>
                </a:cubicBezTo>
                <a:cubicBezTo>
                  <a:pt x="93" y="583"/>
                  <a:pt x="136" y="503"/>
                  <a:pt x="192" y="430"/>
                </a:cubicBezTo>
                <a:cubicBezTo>
                  <a:pt x="248" y="357"/>
                  <a:pt x="312" y="269"/>
                  <a:pt x="399" y="215"/>
                </a:cubicBezTo>
                <a:cubicBezTo>
                  <a:pt x="486" y="161"/>
                  <a:pt x="525" y="135"/>
                  <a:pt x="714" y="108"/>
                </a:cubicBezTo>
                <a:cubicBezTo>
                  <a:pt x="903" y="81"/>
                  <a:pt x="1215" y="72"/>
                  <a:pt x="1536" y="54"/>
                </a:cubicBezTo>
                <a:cubicBezTo>
                  <a:pt x="1857" y="36"/>
                  <a:pt x="2459" y="9"/>
                  <a:pt x="2641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p21"/>
          <p:cNvSpPr/>
          <p:nvPr/>
        </p:nvSpPr>
        <p:spPr>
          <a:xfrm>
            <a:off x="1759093" y="4716973"/>
            <a:ext cx="4646447" cy="916859"/>
          </a:xfrm>
          <a:custGeom>
            <a:avLst/>
            <a:gdLst/>
            <a:ahLst/>
            <a:cxnLst/>
            <a:rect l="l" t="t" r="r" b="b"/>
            <a:pathLst>
              <a:path w="2665" h="845" extrusionOk="0">
                <a:moveTo>
                  <a:pt x="0" y="845"/>
                </a:moveTo>
                <a:cubicBezTo>
                  <a:pt x="49" y="774"/>
                  <a:pt x="99" y="704"/>
                  <a:pt x="169" y="630"/>
                </a:cubicBezTo>
                <a:cubicBezTo>
                  <a:pt x="239" y="556"/>
                  <a:pt x="341" y="462"/>
                  <a:pt x="422" y="399"/>
                </a:cubicBezTo>
                <a:cubicBezTo>
                  <a:pt x="503" y="336"/>
                  <a:pt x="561" y="293"/>
                  <a:pt x="653" y="253"/>
                </a:cubicBezTo>
                <a:cubicBezTo>
                  <a:pt x="745" y="213"/>
                  <a:pt x="772" y="194"/>
                  <a:pt x="975" y="161"/>
                </a:cubicBezTo>
                <a:cubicBezTo>
                  <a:pt x="1178" y="128"/>
                  <a:pt x="1592" y="81"/>
                  <a:pt x="1874" y="54"/>
                </a:cubicBezTo>
                <a:cubicBezTo>
                  <a:pt x="2156" y="27"/>
                  <a:pt x="2410" y="13"/>
                  <a:pt x="2665" y="0"/>
                </a:cubicBezTo>
              </a:path>
            </a:pathLst>
          </a:custGeom>
          <a:noFill/>
          <a:ln w="19050" cap="flat" cmpd="sng">
            <a:solidFill>
              <a:srgbClr val="008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2020619" y="5484097"/>
            <a:ext cx="1991400" cy="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it-IT" sz="1800" b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 guessing</a:t>
            </a:r>
            <a:endParaRPr/>
          </a:p>
        </p:txBody>
      </p:sp>
      <p:sp>
        <p:nvSpPr>
          <p:cNvPr id="136" name="Google Shape;136;p21"/>
          <p:cNvSpPr/>
          <p:nvPr/>
        </p:nvSpPr>
        <p:spPr>
          <a:xfrm>
            <a:off x="6274779" y="5195476"/>
            <a:ext cx="2183400" cy="695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0"/>
                </a:moveTo>
                <a:close/>
                <a:lnTo>
                  <a:pt x="-10000" y="120000"/>
                </a:lnTo>
              </a:path>
              <a:path w="120000" h="120000" fill="none" extrusionOk="0">
                <a:moveTo>
                  <a:pt x="-10000" y="22500"/>
                </a:moveTo>
                <a:lnTo>
                  <a:pt x="-20000" y="22500"/>
                </a:lnTo>
                <a:lnTo>
                  <a:pt x="-187250" y="-33712"/>
                </a:lnTo>
              </a:path>
            </a:pathLst>
          </a:custGeom>
          <a:solidFill>
            <a:srgbClr val="00CB97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it-IT" sz="2000" b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Dotted line is some </a:t>
            </a:r>
            <a:r>
              <a:rPr lang="it-IT" sz="2000" b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baseline </a:t>
            </a:r>
            <a:endParaRPr sz="2000" b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137;p21"/>
          <p:cNvSpPr txBox="1">
            <a:spLocks noGrp="1"/>
          </p:cNvSpPr>
          <p:nvPr>
            <p:ph type="sldNum" idx="12"/>
          </p:nvPr>
        </p:nvSpPr>
        <p:spPr>
          <a:xfrm>
            <a:off x="8458200" y="6400800"/>
            <a:ext cx="442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11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38" name="Google Shape;138;p21"/>
          <p:cNvCxnSpPr/>
          <p:nvPr/>
        </p:nvCxnSpPr>
        <p:spPr>
          <a:xfrm rot="10800000" flipH="1">
            <a:off x="1650996" y="4414428"/>
            <a:ext cx="268500" cy="78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Issues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9" name="Google Shape;159;p23"/>
          <p:cNvSpPr txBox="1">
            <a:spLocks noGrp="1"/>
          </p:cNvSpPr>
          <p:nvPr>
            <p:ph type="body" idx="1"/>
          </p:nvPr>
        </p:nvSpPr>
        <p:spPr>
          <a:xfrm>
            <a:off x="329875" y="1219200"/>
            <a:ext cx="8509200" cy="46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Proxima Nova"/>
              <a:buAutoNum type="arabicPeriod"/>
            </a:pPr>
            <a:r>
              <a:rPr lang="it-IT" sz="29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Which performance measure we should use?</a:t>
            </a:r>
            <a:endParaRPr sz="29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925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Proxima Nova"/>
              <a:buAutoNum type="arabicPeriod"/>
            </a:pPr>
            <a:r>
              <a:rPr lang="it-IT" sz="29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How well can a classifier be expected to perform on “novel” data, not used for training?</a:t>
            </a:r>
            <a:endParaRPr sz="2900" b="1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925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Proxima Nova"/>
              <a:buAutoNum type="arabicPeriod"/>
            </a:pPr>
            <a:r>
              <a:rPr lang="it-IT" sz="29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Since a performance measure is an estimate on a sample, how accurate is our estimate?</a:t>
            </a:r>
            <a:endParaRPr sz="29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925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Proxima Nova"/>
              <a:buAutoNum type="arabicPeriod"/>
            </a:pPr>
            <a:r>
              <a:rPr lang="it-IT" sz="29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How to compare performances of different hypotheses or those of different classifiers?</a:t>
            </a:r>
            <a:endParaRPr sz="29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0" name="Google Shape;160;p23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>
                <a:latin typeface="Proxima Nova"/>
                <a:ea typeface="Proxima Nova"/>
                <a:cs typeface="Proxima Nova"/>
                <a:sym typeface="Proxima Nova"/>
              </a:rPr>
              <a:t>12</a:t>
            </a:fld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Evaluating a model </a:t>
            </a:r>
            <a:endParaRPr sz="44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6" name="Google Shape;166;p24"/>
          <p:cNvSpPr txBox="1">
            <a:spLocks noGrp="1"/>
          </p:cNvSpPr>
          <p:nvPr>
            <p:ph type="body" idx="1"/>
          </p:nvPr>
        </p:nvSpPr>
        <p:spPr>
          <a:xfrm>
            <a:off x="685800" y="1371600"/>
            <a:ext cx="7772400" cy="26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Char char="●"/>
            </a:pPr>
            <a:r>
              <a:rPr lang="it-IT" sz="28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ROC, </a:t>
            </a:r>
            <a:r>
              <a:rPr lang="it-IT" sz="28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lang="it-IT" sz="28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/</a:t>
            </a:r>
            <a:r>
              <a:rPr lang="it-IT" sz="28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r>
              <a:rPr lang="it-IT" sz="28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and </a:t>
            </a:r>
            <a:r>
              <a:rPr lang="it-IT" sz="28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Accuracy</a:t>
            </a:r>
            <a:r>
              <a:rPr lang="it-IT" sz="28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8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not</a:t>
            </a:r>
            <a:r>
              <a:rPr lang="it-IT" sz="28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8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enough</a:t>
            </a:r>
            <a:endParaRPr sz="28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17500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Char char="●"/>
            </a:pPr>
            <a:r>
              <a:rPr lang="it-IT" sz="28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How </a:t>
            </a:r>
            <a:r>
              <a:rPr lang="it-IT" sz="28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well</a:t>
            </a:r>
            <a:r>
              <a:rPr lang="it-IT" sz="28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8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will</a:t>
            </a:r>
            <a:r>
              <a:rPr lang="it-IT" sz="28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the </a:t>
            </a:r>
            <a:r>
              <a:rPr lang="it-IT" sz="28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learned</a:t>
            </a:r>
            <a:r>
              <a:rPr lang="it-IT" sz="28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8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classifier</a:t>
            </a:r>
            <a:r>
              <a:rPr lang="it-IT" sz="28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8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perform</a:t>
            </a:r>
            <a:r>
              <a:rPr lang="it-IT" sz="28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on </a:t>
            </a:r>
            <a:r>
              <a:rPr lang="it-IT" sz="28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novel</a:t>
            </a:r>
            <a:r>
              <a:rPr lang="it-IT" sz="28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data?</a:t>
            </a:r>
            <a:endParaRPr sz="28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28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17500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●"/>
            </a:pPr>
            <a:r>
              <a:rPr lang="it-IT" sz="28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Performance on the training data </a:t>
            </a:r>
            <a:r>
              <a:rPr lang="it-IT" sz="28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8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8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not</a:t>
            </a:r>
            <a:r>
              <a:rPr lang="it-IT" sz="28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 </a:t>
            </a:r>
            <a:r>
              <a:rPr lang="it-IT" sz="28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good</a:t>
            </a:r>
            <a:r>
              <a:rPr lang="it-IT" sz="28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8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indicator</a:t>
            </a:r>
            <a:r>
              <a:rPr lang="it-IT" sz="28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8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of performance on future data</a:t>
            </a:r>
            <a:endParaRPr sz="28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7" name="Google Shape;167;p24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13</a:t>
            </a:fld>
            <a:endParaRPr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Example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" name="Google Shape;173;p25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/>
              <a:t>14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967BD72E-CEA5-CF4B-B122-CCE6A6BB4FBD}"/>
              </a:ext>
            </a:extLst>
          </p:cNvPr>
          <p:cNvGrpSpPr/>
          <p:nvPr/>
        </p:nvGrpSpPr>
        <p:grpSpPr>
          <a:xfrm>
            <a:off x="991125" y="2847700"/>
            <a:ext cx="2857500" cy="3325325"/>
            <a:chOff x="991125" y="2847700"/>
            <a:chExt cx="2857500" cy="3325325"/>
          </a:xfrm>
        </p:grpSpPr>
        <p:pic>
          <p:nvPicPr>
            <p:cNvPr id="174" name="Google Shape;174;p2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91125" y="3315525"/>
              <a:ext cx="2857500" cy="285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" name="Google Shape;176;p25"/>
            <p:cNvSpPr txBox="1"/>
            <p:nvPr/>
          </p:nvSpPr>
          <p:spPr>
            <a:xfrm>
              <a:off x="1690413" y="2847700"/>
              <a:ext cx="1458900" cy="399900"/>
            </a:xfrm>
            <a:prstGeom prst="rect">
              <a:avLst/>
            </a:prstGeom>
            <a:gradFill>
              <a:gsLst>
                <a:gs pos="0">
                  <a:srgbClr val="8DFFD8"/>
                </a:gs>
                <a:gs pos="35000">
                  <a:srgbClr val="B0FFE2"/>
                </a:gs>
                <a:gs pos="100000">
                  <a:srgbClr val="DFFFF4"/>
                </a:gs>
              </a:gsLst>
              <a:lin ang="16198662" scaled="0"/>
            </a:gradFill>
            <a:ln w="9525" cap="flat" cmpd="sng">
              <a:solidFill>
                <a:srgbClr val="2727B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Learning set</a:t>
              </a:r>
              <a:endParaRPr/>
            </a:p>
          </p:txBody>
        </p:sp>
      </p:grpSp>
      <p:sp>
        <p:nvSpPr>
          <p:cNvPr id="177" name="Google Shape;177;p25"/>
          <p:cNvSpPr txBox="1"/>
          <p:nvPr/>
        </p:nvSpPr>
        <p:spPr>
          <a:xfrm>
            <a:off x="256350" y="1068075"/>
            <a:ext cx="8631300" cy="10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93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Char char="●"/>
            </a:pPr>
            <a:r>
              <a:rPr lang="it-IT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Testing on the training data is not appropriate</a:t>
            </a:r>
            <a:endParaRPr sz="2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93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Char char="●"/>
            </a:pPr>
            <a:r>
              <a:rPr lang="it-IT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learner will try to fit at best on available data, and will not learn to </a:t>
            </a:r>
            <a:r>
              <a:rPr lang="it-IT" sz="2600" b="1">
                <a:latin typeface="Proxima Nova"/>
                <a:ea typeface="Proxima Nova"/>
                <a:cs typeface="Proxima Nova"/>
                <a:sym typeface="Proxima Nova"/>
              </a:rPr>
              <a:t>generalize</a:t>
            </a:r>
            <a:endParaRPr sz="26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93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Char char="●"/>
            </a:pPr>
            <a:r>
              <a:rPr lang="it-IT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Possibly, it will misclassify new unseen </a:t>
            </a:r>
            <a:r>
              <a:rPr lang="it-IT" sz="2600">
                <a:latin typeface="Proxima Nova"/>
                <a:ea typeface="Proxima Nova"/>
                <a:cs typeface="Proxima Nova"/>
                <a:sym typeface="Proxima Nova"/>
              </a:rPr>
              <a:t>instances</a:t>
            </a:r>
            <a:endParaRPr sz="2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1707E124-F358-6143-9B6A-530878939202}"/>
              </a:ext>
            </a:extLst>
          </p:cNvPr>
          <p:cNvGrpSpPr/>
          <p:nvPr/>
        </p:nvGrpSpPr>
        <p:grpSpPr>
          <a:xfrm>
            <a:off x="5626904" y="2847700"/>
            <a:ext cx="1905000" cy="2770450"/>
            <a:chOff x="5626904" y="2847700"/>
            <a:chExt cx="1905000" cy="2770450"/>
          </a:xfrm>
        </p:grpSpPr>
        <p:pic>
          <p:nvPicPr>
            <p:cNvPr id="175" name="Google Shape;175;p2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653088" y="3878250"/>
              <a:ext cx="1852612" cy="173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" name="Google Shape;178;p25"/>
            <p:cNvSpPr txBox="1"/>
            <p:nvPr/>
          </p:nvSpPr>
          <p:spPr>
            <a:xfrm>
              <a:off x="5626904" y="2847700"/>
              <a:ext cx="1905000" cy="399900"/>
            </a:xfrm>
            <a:prstGeom prst="rect">
              <a:avLst/>
            </a:prstGeom>
            <a:gradFill>
              <a:gsLst>
                <a:gs pos="0">
                  <a:srgbClr val="8DFFD8"/>
                </a:gs>
                <a:gs pos="35000">
                  <a:srgbClr val="B0FFE2"/>
                </a:gs>
                <a:gs pos="100000">
                  <a:srgbClr val="DFFFF4"/>
                </a:gs>
              </a:gsLst>
              <a:lin ang="16198662" scaled="0"/>
            </a:gradFill>
            <a:ln w="9525" cap="flat" cmpd="sng">
              <a:solidFill>
                <a:srgbClr val="2727B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imes New Roman"/>
                <a:buNone/>
              </a:pPr>
              <a:r>
                <a:rPr lang="it-IT" sz="2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Test: is it a lion?</a:t>
              </a:r>
              <a:endParaRPr>
                <a:solidFill>
                  <a:schemeClr val="dk1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017CBAE-D5B6-3748-B9EB-CB074A719678}"/>
              </a:ext>
            </a:extLst>
          </p:cNvPr>
          <p:cNvSpPr txBox="1"/>
          <p:nvPr/>
        </p:nvSpPr>
        <p:spPr>
          <a:xfrm>
            <a:off x="2065560" y="6400800"/>
            <a:ext cx="622478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it-IT" sz="1800" dirty="0" err="1"/>
              <a:t>What</a:t>
            </a:r>
            <a:r>
              <a:rPr lang="it-IT" sz="1800" dirty="0"/>
              <a:t> </a:t>
            </a:r>
            <a:r>
              <a:rPr lang="it-IT" sz="1800" dirty="0" err="1"/>
              <a:t>is</a:t>
            </a:r>
            <a:r>
              <a:rPr lang="it-IT" sz="1800" dirty="0"/>
              <a:t> the </a:t>
            </a:r>
            <a:r>
              <a:rPr lang="it-IT" sz="1800" dirty="0" err="1"/>
              <a:t>problem</a:t>
            </a:r>
            <a:r>
              <a:rPr lang="it-IT" sz="1800" dirty="0"/>
              <a:t> </a:t>
            </a:r>
            <a:r>
              <a:rPr lang="it-IT" sz="1800" dirty="0" err="1"/>
              <a:t>here</a:t>
            </a:r>
            <a:r>
              <a:rPr lang="it-IT" sz="1800" dirty="0"/>
              <a:t>? </a:t>
            </a:r>
            <a:r>
              <a:rPr lang="it-IT" sz="1800" dirty="0" err="1"/>
              <a:t>Not</a:t>
            </a:r>
            <a:r>
              <a:rPr lang="it-IT" sz="1800" dirty="0"/>
              <a:t> </a:t>
            </a:r>
            <a:r>
              <a:rPr lang="it-IT" sz="1800" dirty="0" err="1"/>
              <a:t>enough</a:t>
            </a:r>
            <a:r>
              <a:rPr lang="it-IT" sz="1800" dirty="0"/>
              <a:t> </a:t>
            </a:r>
            <a:r>
              <a:rPr lang="it-IT" sz="1800" dirty="0" err="1"/>
              <a:t>variance</a:t>
            </a:r>
            <a:r>
              <a:rPr lang="it-IT" sz="1800" dirty="0"/>
              <a:t> in the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>
            <a:spLocks noGrp="1"/>
          </p:cNvSpPr>
          <p:nvPr>
            <p:ph type="title"/>
          </p:nvPr>
        </p:nvSpPr>
        <p:spPr>
          <a:xfrm>
            <a:off x="390450" y="228600"/>
            <a:ext cx="83631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The Error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100000"/>
              </a:lnSpc>
              <a:spcBef>
                <a:spcPts val="1800"/>
              </a:spcBef>
              <a:spcAft>
                <a:spcPts val="400"/>
              </a:spcAft>
              <a:buSzPts val="1100"/>
              <a:buNone/>
            </a:pPr>
            <a:r>
              <a:rPr lang="it-IT" sz="3200">
                <a:latin typeface="Proxima Nova"/>
                <a:ea typeface="Proxima Nova"/>
                <a:cs typeface="Proxima Nova"/>
                <a:sym typeface="Proxima Nova"/>
              </a:rPr>
              <a:t>Bias-variance decomposition</a:t>
            </a:r>
            <a:endParaRPr sz="3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5" name="Google Shape;205;p28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>
                <a:latin typeface="Proxima Nova"/>
                <a:ea typeface="Proxima Nova"/>
                <a:cs typeface="Proxima Nova"/>
                <a:sym typeface="Proxima Nova"/>
              </a:rPr>
              <a:t>15</a:t>
            </a:fld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6" name="Google Shape;206;p28"/>
          <p:cNvSpPr txBox="1">
            <a:spLocks noGrp="1"/>
          </p:cNvSpPr>
          <p:nvPr>
            <p:ph type="body" idx="1"/>
          </p:nvPr>
        </p:nvSpPr>
        <p:spPr>
          <a:xfrm>
            <a:off x="390450" y="1447800"/>
            <a:ext cx="8591100" cy="24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it-IT" sz="28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The </a:t>
            </a:r>
            <a:r>
              <a:rPr lang="it-IT" sz="28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8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8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8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just made up of </a:t>
            </a:r>
            <a:r>
              <a:rPr lang="it-IT" sz="28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Bias</a:t>
            </a:r>
            <a:r>
              <a:rPr lang="it-IT" sz="28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and </a:t>
            </a:r>
            <a:r>
              <a:rPr lang="it-IT" sz="28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Variance</a:t>
            </a:r>
            <a:r>
              <a:rPr lang="it-IT" sz="28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8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Total </a:t>
            </a: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= Bia</a:t>
            </a:r>
            <a:r>
              <a:rPr lang="it-IT" sz="2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2600" baseline="30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 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+ </a:t>
            </a: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Variance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+ </a:t>
            </a: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Irreducible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endParaRPr sz="26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spcBef>
                <a:spcPts val="640"/>
              </a:spcBef>
              <a:buClr>
                <a:srgbClr val="000000"/>
              </a:buClr>
              <a:buFont typeface="Proxima Nova"/>
              <a:buChar char="●"/>
            </a:pPr>
            <a:r>
              <a:rPr lang="it-IT" dirty="0"/>
              <a:t>The </a:t>
            </a:r>
            <a:r>
              <a:rPr lang="it-IT" b="1" dirty="0" err="1"/>
              <a:t>bias</a:t>
            </a:r>
            <a:r>
              <a:rPr lang="it-IT" dirty="0"/>
              <a:t> 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error</a:t>
            </a:r>
            <a:r>
              <a:rPr lang="it-IT" dirty="0"/>
              <a:t> from </a:t>
            </a:r>
            <a:r>
              <a:rPr lang="it-IT" dirty="0" err="1"/>
              <a:t>erroneous</a:t>
            </a:r>
            <a:r>
              <a:rPr lang="it-IT" dirty="0"/>
              <a:t> </a:t>
            </a:r>
            <a:r>
              <a:rPr lang="it-IT" dirty="0" err="1"/>
              <a:t>assumptions</a:t>
            </a:r>
            <a:r>
              <a:rPr lang="it-IT" dirty="0"/>
              <a:t> in the </a:t>
            </a:r>
            <a:r>
              <a:rPr lang="it-IT" b="1" dirty="0" err="1"/>
              <a:t>learning</a:t>
            </a:r>
            <a:r>
              <a:rPr lang="it-IT" dirty="0"/>
              <a:t> </a:t>
            </a:r>
            <a:r>
              <a:rPr lang="it-IT" dirty="0" err="1"/>
              <a:t>algorithm</a:t>
            </a:r>
            <a:r>
              <a:rPr lang="it-IT" dirty="0"/>
              <a:t>. The </a:t>
            </a:r>
            <a:r>
              <a:rPr lang="it-IT" b="1" dirty="0" err="1"/>
              <a:t>variance</a:t>
            </a:r>
            <a:r>
              <a:rPr lang="it-IT" dirty="0"/>
              <a:t> 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error</a:t>
            </a:r>
            <a:r>
              <a:rPr lang="it-IT" dirty="0"/>
              <a:t> from </a:t>
            </a:r>
            <a:r>
              <a:rPr lang="it-IT" dirty="0" err="1"/>
              <a:t>sensitivity</a:t>
            </a:r>
            <a:r>
              <a:rPr lang="it-IT" dirty="0"/>
              <a:t> to </a:t>
            </a:r>
            <a:r>
              <a:rPr lang="it-IT" dirty="0" err="1"/>
              <a:t>fluctuations</a:t>
            </a:r>
            <a:r>
              <a:rPr lang="it-IT" dirty="0"/>
              <a:t> in the training set. </a:t>
            </a:r>
            <a:endParaRPr lang="it-IT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lang="it-IT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Irreducible</a:t>
            </a:r>
            <a:r>
              <a:rPr lang="it-IT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the </a:t>
            </a:r>
            <a:r>
              <a:rPr lang="it-IT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that</a:t>
            </a:r>
            <a:r>
              <a:rPr lang="it-IT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can’t</a:t>
            </a:r>
            <a:r>
              <a:rPr lang="it-IT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be </a:t>
            </a:r>
            <a:r>
              <a:rPr lang="it-IT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reduced</a:t>
            </a:r>
            <a:r>
              <a:rPr lang="it-IT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by </a:t>
            </a:r>
            <a:r>
              <a:rPr lang="it-IT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creating</a:t>
            </a:r>
            <a:r>
              <a:rPr lang="it-IT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good</a:t>
            </a:r>
            <a:r>
              <a:rPr lang="it-IT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models</a:t>
            </a:r>
            <a:endParaRPr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it-IT" sz="23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 </a:t>
            </a:r>
            <a:r>
              <a:rPr lang="it-IT" sz="23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good</a:t>
            </a:r>
            <a:r>
              <a:rPr lang="it-IT" sz="23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model </a:t>
            </a:r>
            <a:r>
              <a:rPr lang="it-IT" sz="23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has</a:t>
            </a:r>
            <a:r>
              <a:rPr lang="it-IT" sz="23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to </a:t>
            </a:r>
            <a:r>
              <a:rPr lang="it-IT" sz="23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minimize</a:t>
            </a:r>
            <a:r>
              <a:rPr lang="it-IT" sz="23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the </a:t>
            </a:r>
            <a:r>
              <a:rPr lang="it-IT" sz="23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3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it-IT" sz="23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low</a:t>
            </a:r>
            <a:r>
              <a:rPr lang="it-IT" sz="23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bias</a:t>
            </a:r>
            <a:r>
              <a:rPr lang="it-IT" sz="23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and </a:t>
            </a:r>
            <a:r>
              <a:rPr lang="it-IT" sz="23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variance</a:t>
            </a:r>
            <a:r>
              <a:rPr lang="it-IT" sz="23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!)</a:t>
            </a:r>
            <a:endParaRPr sz="2300" b="1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7" name="Google Shape;2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6920" y="4356243"/>
            <a:ext cx="3544586" cy="217618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3F24F73-5D2B-884B-9EFB-79CF08CECCB3}"/>
              </a:ext>
            </a:extLst>
          </p:cNvPr>
          <p:cNvSpPr txBox="1"/>
          <p:nvPr/>
        </p:nvSpPr>
        <p:spPr>
          <a:xfrm>
            <a:off x="503434" y="5496674"/>
            <a:ext cx="2464136" cy="307777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it-IT" dirty="0"/>
              <a:t>Will </a:t>
            </a:r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later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formula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4C50B0-6C67-2D4C-8222-DF20CB0CF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Bias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4F308CF-30A0-A640-B76B-475A80065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114746"/>
            <a:ext cx="7772400" cy="4687800"/>
          </a:xfrm>
        </p:spPr>
        <p:txBody>
          <a:bodyPr/>
          <a:lstStyle/>
          <a:p>
            <a:pPr marL="114300" indent="0">
              <a:buNone/>
            </a:pPr>
            <a:r>
              <a:rPr lang="it-IT" sz="3200" dirty="0"/>
              <a:t>5 </a:t>
            </a:r>
            <a:r>
              <a:rPr lang="it-IT" sz="3200" dirty="0" err="1"/>
              <a:t>types</a:t>
            </a:r>
            <a:r>
              <a:rPr lang="it-IT" sz="3200" dirty="0"/>
              <a:t> of </a:t>
            </a:r>
            <a:r>
              <a:rPr lang="it-IT" sz="3200" dirty="0" err="1"/>
              <a:t>bias</a:t>
            </a:r>
            <a:endParaRPr lang="it-IT" sz="3200" dirty="0"/>
          </a:p>
          <a:p>
            <a:pPr marL="571500" indent="-457200">
              <a:buFont typeface="+mj-lt"/>
              <a:buAutoNum type="arabicPeriod"/>
            </a:pPr>
            <a:r>
              <a:rPr lang="it-IT" b="1" dirty="0"/>
              <a:t>Sample </a:t>
            </a:r>
            <a:r>
              <a:rPr lang="it-IT" b="1" dirty="0" err="1"/>
              <a:t>bias</a:t>
            </a:r>
            <a:r>
              <a:rPr lang="it-IT" b="1" dirty="0"/>
              <a:t> </a:t>
            </a:r>
            <a:r>
              <a:rPr lang="it-IT" dirty="0"/>
              <a:t>(</a:t>
            </a:r>
            <a:r>
              <a:rPr lang="it-IT" dirty="0" err="1"/>
              <a:t>collected</a:t>
            </a:r>
            <a:r>
              <a:rPr lang="it-IT" dirty="0"/>
              <a:t> data are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representative</a:t>
            </a:r>
            <a:r>
              <a:rPr lang="it-IT" dirty="0"/>
              <a:t>) </a:t>
            </a:r>
            <a:r>
              <a:rPr lang="it-IT" b="1" dirty="0"/>
              <a:t> </a:t>
            </a:r>
            <a:r>
              <a:rPr lang="it-IT" dirty="0"/>
              <a:t> Ex: </a:t>
            </a:r>
            <a:r>
              <a:rPr lang="it-IT" dirty="0" err="1"/>
              <a:t>your</a:t>
            </a:r>
            <a:r>
              <a:rPr lang="it-IT" dirty="0"/>
              <a:t> goal </a:t>
            </a:r>
            <a:r>
              <a:rPr lang="it-IT" dirty="0" err="1"/>
              <a:t>is</a:t>
            </a:r>
            <a:r>
              <a:rPr lang="it-IT" dirty="0"/>
              <a:t> to create a model </a:t>
            </a:r>
            <a:r>
              <a:rPr lang="it-IT" dirty="0" err="1"/>
              <a:t>that</a:t>
            </a:r>
            <a:r>
              <a:rPr lang="it-IT" dirty="0"/>
              <a:t> can operate security </a:t>
            </a:r>
            <a:r>
              <a:rPr lang="it-IT" dirty="0" err="1"/>
              <a:t>cameras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daytime and </a:t>
            </a:r>
            <a:r>
              <a:rPr lang="it-IT" dirty="0" err="1"/>
              <a:t>nighttime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train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on </a:t>
            </a:r>
            <a:r>
              <a:rPr lang="it-IT" dirty="0" err="1"/>
              <a:t>nighttime</a:t>
            </a:r>
            <a:r>
              <a:rPr lang="it-IT" dirty="0"/>
              <a:t> data </a:t>
            </a:r>
            <a:r>
              <a:rPr lang="it-IT" dirty="0" err="1"/>
              <a:t>only</a:t>
            </a:r>
            <a:r>
              <a:rPr lang="it-IT" dirty="0"/>
              <a:t>. </a:t>
            </a:r>
          </a:p>
          <a:p>
            <a:pPr marL="571500" indent="-457200">
              <a:buFont typeface="+mj-lt"/>
              <a:buAutoNum type="arabicPeriod"/>
            </a:pPr>
            <a:r>
              <a:rPr lang="it-IT" b="1" dirty="0" err="1"/>
              <a:t>Exclusion</a:t>
            </a:r>
            <a:r>
              <a:rPr lang="it-IT" b="1" dirty="0"/>
              <a:t> </a:t>
            </a:r>
            <a:r>
              <a:rPr lang="it-IT" b="1" dirty="0" err="1"/>
              <a:t>bias</a:t>
            </a:r>
            <a:r>
              <a:rPr lang="it-IT" b="1" dirty="0"/>
              <a:t> </a:t>
            </a:r>
            <a:r>
              <a:rPr lang="it-IT" dirty="0"/>
              <a:t>(</a:t>
            </a:r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excluding</a:t>
            </a:r>
            <a:r>
              <a:rPr lang="it-IT" dirty="0"/>
              <a:t> some </a:t>
            </a:r>
            <a:r>
              <a:rPr lang="it-IT" dirty="0" err="1"/>
              <a:t>relevant</a:t>
            </a:r>
            <a:r>
              <a:rPr lang="it-IT" dirty="0"/>
              <a:t> </a:t>
            </a:r>
            <a:r>
              <a:rPr lang="it-IT" dirty="0" err="1"/>
              <a:t>feature</a:t>
            </a:r>
            <a:r>
              <a:rPr lang="it-IT" dirty="0"/>
              <a:t>)  Ex: In the </a:t>
            </a:r>
            <a:r>
              <a:rPr lang="it-IT" dirty="0" err="1"/>
              <a:t>famous</a:t>
            </a:r>
            <a:r>
              <a:rPr lang="it-IT" dirty="0"/>
              <a:t> Titanic </a:t>
            </a:r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predict</a:t>
            </a:r>
            <a:r>
              <a:rPr lang="it-IT" dirty="0"/>
              <a:t> </a:t>
            </a:r>
            <a:r>
              <a:rPr lang="it-IT" dirty="0" err="1"/>
              <a:t>who</a:t>
            </a:r>
            <a:r>
              <a:rPr lang="it-IT" dirty="0"/>
              <a:t> </a:t>
            </a:r>
            <a:r>
              <a:rPr lang="it-IT" dirty="0" err="1"/>
              <a:t>survived</a:t>
            </a:r>
            <a:r>
              <a:rPr lang="it-IT" dirty="0"/>
              <a:t> and </a:t>
            </a:r>
            <a:r>
              <a:rPr lang="it-IT" dirty="0" err="1"/>
              <a:t>who</a:t>
            </a:r>
            <a:r>
              <a:rPr lang="it-IT" dirty="0"/>
              <a:t> </a:t>
            </a:r>
            <a:r>
              <a:rPr lang="it-IT" dirty="0" err="1"/>
              <a:t>didn’t</a:t>
            </a:r>
            <a:r>
              <a:rPr lang="it-IT" dirty="0"/>
              <a:t>. </a:t>
            </a:r>
            <a:r>
              <a:rPr lang="it-IT" dirty="0" err="1"/>
              <a:t>One</a:t>
            </a:r>
            <a:r>
              <a:rPr lang="it-IT" dirty="0"/>
              <a:t> </a:t>
            </a:r>
            <a:r>
              <a:rPr lang="it-IT" dirty="0" err="1"/>
              <a:t>might</a:t>
            </a:r>
            <a:r>
              <a:rPr lang="it-IT" dirty="0"/>
              <a:t> </a:t>
            </a:r>
            <a:r>
              <a:rPr lang="it-IT" dirty="0" err="1"/>
              <a:t>disregard</a:t>
            </a:r>
            <a:r>
              <a:rPr lang="it-IT" dirty="0"/>
              <a:t> the </a:t>
            </a:r>
            <a:r>
              <a:rPr lang="it-IT" dirty="0" err="1"/>
              <a:t>passenger</a:t>
            </a:r>
            <a:r>
              <a:rPr lang="it-IT" dirty="0"/>
              <a:t> id of the </a:t>
            </a:r>
            <a:r>
              <a:rPr lang="it-IT" dirty="0" err="1"/>
              <a:t>travelers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might</a:t>
            </a:r>
            <a:r>
              <a:rPr lang="it-IT" dirty="0"/>
              <a:t> </a:t>
            </a:r>
            <a:r>
              <a:rPr lang="it-IT" dirty="0" err="1"/>
              <a:t>think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completely</a:t>
            </a:r>
            <a:r>
              <a:rPr lang="it-IT" dirty="0"/>
              <a:t> </a:t>
            </a:r>
            <a:r>
              <a:rPr lang="it-IT" dirty="0" err="1"/>
              <a:t>irrelevant</a:t>
            </a:r>
            <a:r>
              <a:rPr lang="it-IT" dirty="0"/>
              <a:t> to </a:t>
            </a:r>
            <a:r>
              <a:rPr lang="it-IT" dirty="0" err="1"/>
              <a:t>whether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survived</a:t>
            </a:r>
            <a:r>
              <a:rPr lang="it-IT" dirty="0"/>
              <a:t> or </a:t>
            </a:r>
            <a:r>
              <a:rPr lang="it-IT" dirty="0" err="1"/>
              <a:t>not</a:t>
            </a:r>
            <a:r>
              <a:rPr lang="it-IT" dirty="0"/>
              <a:t>. Little </a:t>
            </a:r>
            <a:r>
              <a:rPr lang="it-IT" dirty="0" err="1"/>
              <a:t>did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know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Titanic </a:t>
            </a:r>
            <a:r>
              <a:rPr lang="it-IT" dirty="0" err="1"/>
              <a:t>passengers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assigned</a:t>
            </a:r>
            <a:r>
              <a:rPr lang="it-IT" dirty="0"/>
              <a:t> rooms </a:t>
            </a:r>
            <a:r>
              <a:rPr lang="it-IT" dirty="0" err="1"/>
              <a:t>according</a:t>
            </a:r>
            <a:r>
              <a:rPr lang="it-IT" dirty="0"/>
              <a:t> to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passenger</a:t>
            </a:r>
            <a:r>
              <a:rPr lang="it-IT" dirty="0"/>
              <a:t> id. </a:t>
            </a:r>
          </a:p>
          <a:p>
            <a:pPr marL="571500" indent="-457200">
              <a:buFont typeface="+mj-lt"/>
              <a:buAutoNum type="arabicPeriod"/>
            </a:pPr>
            <a:r>
              <a:rPr lang="it-IT" b="1" dirty="0" err="1"/>
              <a:t>Observer</a:t>
            </a:r>
            <a:r>
              <a:rPr lang="it-IT" b="1" dirty="0"/>
              <a:t> </a:t>
            </a:r>
            <a:r>
              <a:rPr lang="it-IT" b="1" dirty="0" err="1"/>
              <a:t>bias</a:t>
            </a:r>
            <a:r>
              <a:rPr lang="it-IT" b="1" dirty="0"/>
              <a:t> </a:t>
            </a:r>
            <a:r>
              <a:rPr lang="it-IT" dirty="0"/>
              <a:t>(</a:t>
            </a:r>
            <a:r>
              <a:rPr lang="it-IT" dirty="0" err="1"/>
              <a:t>tendency</a:t>
            </a:r>
            <a:r>
              <a:rPr lang="it-IT" dirty="0"/>
              <a:t>  to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expect</a:t>
            </a:r>
            <a:r>
              <a:rPr lang="it-IT" dirty="0"/>
              <a:t> to </a:t>
            </a:r>
            <a:r>
              <a:rPr lang="it-IT" dirty="0" err="1"/>
              <a:t>see</a:t>
            </a:r>
            <a:r>
              <a:rPr lang="it-IT" dirty="0"/>
              <a:t>)  Ex: </a:t>
            </a:r>
            <a:r>
              <a:rPr lang="it-IT" dirty="0" err="1"/>
              <a:t>Cyril</a:t>
            </a:r>
            <a:r>
              <a:rPr lang="it-IT" dirty="0"/>
              <a:t> Burt, a </a:t>
            </a:r>
            <a:r>
              <a:rPr lang="it-IT" dirty="0" err="1"/>
              <a:t>famous</a:t>
            </a:r>
            <a:r>
              <a:rPr lang="it-IT" dirty="0"/>
              <a:t>  </a:t>
            </a:r>
            <a:r>
              <a:rPr lang="it-IT" dirty="0" err="1"/>
              <a:t>psychologist</a:t>
            </a:r>
            <a:r>
              <a:rPr lang="it-IT" dirty="0"/>
              <a:t> </a:t>
            </a:r>
            <a:r>
              <a:rPr lang="it-IT" dirty="0" err="1"/>
              <a:t>thought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children</a:t>
            </a:r>
            <a:r>
              <a:rPr lang="it-IT" dirty="0"/>
              <a:t> from families with </a:t>
            </a:r>
            <a:r>
              <a:rPr lang="it-IT" dirty="0" err="1"/>
              <a:t>low</a:t>
            </a:r>
            <a:r>
              <a:rPr lang="it-IT" dirty="0"/>
              <a:t> </a:t>
            </a:r>
            <a:r>
              <a:rPr lang="it-IT" dirty="0" err="1"/>
              <a:t>socioeconomic</a:t>
            </a:r>
            <a:r>
              <a:rPr lang="it-IT" dirty="0"/>
              <a:t> status (i.e. </a:t>
            </a:r>
            <a:r>
              <a:rPr lang="it-IT" dirty="0" err="1"/>
              <a:t>working</a:t>
            </a:r>
            <a:r>
              <a:rPr lang="it-IT" dirty="0"/>
              <a:t> </a:t>
            </a:r>
            <a:r>
              <a:rPr lang="it-IT" dirty="0" err="1"/>
              <a:t>class</a:t>
            </a:r>
            <a:r>
              <a:rPr lang="it-IT" dirty="0"/>
              <a:t> </a:t>
            </a:r>
            <a:r>
              <a:rPr lang="it-IT" dirty="0" err="1"/>
              <a:t>children</a:t>
            </a:r>
            <a:r>
              <a:rPr lang="it-IT" dirty="0"/>
              <a:t>)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more </a:t>
            </a:r>
            <a:r>
              <a:rPr lang="it-IT" dirty="0" err="1"/>
              <a:t>likely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lower</a:t>
            </a:r>
            <a:r>
              <a:rPr lang="it-IT" dirty="0"/>
              <a:t> intelligence, </a:t>
            </a:r>
            <a:r>
              <a:rPr lang="it-IT" dirty="0" err="1"/>
              <a:t>compared</a:t>
            </a:r>
            <a:r>
              <a:rPr lang="it-IT" dirty="0"/>
              <a:t> to </a:t>
            </a:r>
            <a:r>
              <a:rPr lang="it-IT" dirty="0" err="1"/>
              <a:t>children</a:t>
            </a:r>
            <a:r>
              <a:rPr lang="it-IT" dirty="0"/>
              <a:t> from </a:t>
            </a:r>
            <a:r>
              <a:rPr lang="it-IT" dirty="0" err="1"/>
              <a:t>higher</a:t>
            </a:r>
            <a:r>
              <a:rPr lang="it-IT" dirty="0"/>
              <a:t> </a:t>
            </a:r>
            <a:r>
              <a:rPr lang="it-IT" dirty="0" err="1"/>
              <a:t>socioeconomic</a:t>
            </a:r>
            <a:r>
              <a:rPr lang="it-IT" dirty="0"/>
              <a:t> </a:t>
            </a:r>
            <a:r>
              <a:rPr lang="it-IT" dirty="0" err="1"/>
              <a:t>statuses</a:t>
            </a:r>
            <a:r>
              <a:rPr lang="it-IT" dirty="0"/>
              <a:t>.</a:t>
            </a:r>
          </a:p>
          <a:p>
            <a:pPr marL="571500" indent="-457200">
              <a:buFont typeface="+mj-lt"/>
              <a:buAutoNum type="arabicPeriod"/>
            </a:pPr>
            <a:endParaRPr lang="it-IT" dirty="0"/>
          </a:p>
          <a:p>
            <a:endParaRPr lang="it-IT" sz="2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7591268-6560-FE40-A299-FB301493FF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16</a:t>
            </a:fld>
            <a:endParaRPr lang="it-IT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2873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40CED7-74D9-2E45-BE33-5AF13CE06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Bias</a:t>
            </a:r>
            <a:r>
              <a:rPr lang="it-IT" dirty="0"/>
              <a:t> (2)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8C2DA5B-1170-8344-B88E-AF512D843E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lvl="1" indent="0">
              <a:buNone/>
            </a:pPr>
            <a:r>
              <a:rPr lang="it-IT" sz="2000" dirty="0"/>
              <a:t>4. </a:t>
            </a:r>
            <a:r>
              <a:rPr lang="it-IT" sz="2000" b="1" dirty="0" err="1"/>
              <a:t>Prejudice</a:t>
            </a:r>
            <a:r>
              <a:rPr lang="it-IT" sz="2000" b="1" dirty="0"/>
              <a:t> </a:t>
            </a:r>
            <a:r>
              <a:rPr lang="it-IT" sz="2000" b="1" dirty="0" err="1"/>
              <a:t>bias</a:t>
            </a:r>
            <a:r>
              <a:rPr lang="it-IT" sz="2000" b="1" dirty="0"/>
              <a:t> </a:t>
            </a:r>
            <a:r>
              <a:rPr lang="it-IT" sz="2000" dirty="0"/>
              <a:t>Ex. Goal </a:t>
            </a:r>
            <a:r>
              <a:rPr lang="it-IT" sz="2000" dirty="0" err="1"/>
              <a:t>is</a:t>
            </a:r>
            <a:r>
              <a:rPr lang="it-IT" sz="2000" dirty="0"/>
              <a:t> to </a:t>
            </a:r>
            <a:r>
              <a:rPr lang="it-IT" sz="2000" dirty="0" err="1"/>
              <a:t>detect</a:t>
            </a:r>
            <a:r>
              <a:rPr lang="it-IT" sz="2000" dirty="0"/>
              <a:t> </a:t>
            </a:r>
            <a:r>
              <a:rPr lang="it-IT" sz="2000" dirty="0" err="1"/>
              <a:t>people</a:t>
            </a:r>
            <a:r>
              <a:rPr lang="it-IT" sz="2000" dirty="0"/>
              <a:t> </a:t>
            </a:r>
            <a:r>
              <a:rPr lang="it-IT" sz="2000" dirty="0" err="1"/>
              <a:t>at</a:t>
            </a:r>
            <a:r>
              <a:rPr lang="it-IT" sz="2000" dirty="0"/>
              <a:t> work. Your model </a:t>
            </a:r>
            <a:r>
              <a:rPr lang="it-IT" sz="2000" dirty="0" err="1"/>
              <a:t>has</a:t>
            </a:r>
            <a:r>
              <a:rPr lang="it-IT" sz="2000" dirty="0"/>
              <a:t> </a:t>
            </a:r>
            <a:r>
              <a:rPr lang="it-IT" sz="2000" dirty="0" err="1"/>
              <a:t>been</a:t>
            </a:r>
            <a:r>
              <a:rPr lang="it-IT" sz="2000" dirty="0"/>
              <a:t> </a:t>
            </a:r>
            <a:r>
              <a:rPr lang="it-IT" sz="2000" dirty="0" err="1"/>
              <a:t>fed</a:t>
            </a:r>
            <a:r>
              <a:rPr lang="it-IT" sz="2000" dirty="0"/>
              <a:t> to </a:t>
            </a:r>
            <a:r>
              <a:rPr lang="it-IT" sz="2000" dirty="0" err="1"/>
              <a:t>thousands</a:t>
            </a:r>
            <a:r>
              <a:rPr lang="it-IT" sz="2000" dirty="0"/>
              <a:t> of training data </a:t>
            </a:r>
            <a:r>
              <a:rPr lang="it-IT" sz="2000" dirty="0" err="1"/>
              <a:t>where</a:t>
            </a:r>
            <a:r>
              <a:rPr lang="it-IT" sz="2000" dirty="0"/>
              <a:t> men are </a:t>
            </a:r>
            <a:r>
              <a:rPr lang="it-IT" sz="2000" dirty="0" err="1"/>
              <a:t>coding</a:t>
            </a:r>
            <a:r>
              <a:rPr lang="it-IT" sz="2000" dirty="0"/>
              <a:t> and </a:t>
            </a:r>
            <a:r>
              <a:rPr lang="it-IT" sz="2000" dirty="0" err="1"/>
              <a:t>women</a:t>
            </a:r>
            <a:r>
              <a:rPr lang="it-IT" sz="2000" dirty="0"/>
              <a:t> are </a:t>
            </a:r>
            <a:r>
              <a:rPr lang="it-IT" sz="2000" dirty="0" err="1"/>
              <a:t>cooking</a:t>
            </a:r>
            <a:r>
              <a:rPr lang="it-IT" sz="2000" dirty="0"/>
              <a:t>. The </a:t>
            </a:r>
            <a:r>
              <a:rPr lang="it-IT" sz="2000" dirty="0" err="1"/>
              <a:t>algorithm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likely</a:t>
            </a:r>
            <a:r>
              <a:rPr lang="it-IT" sz="2000" dirty="0"/>
              <a:t> to </a:t>
            </a:r>
            <a:r>
              <a:rPr lang="it-IT" sz="2000" dirty="0" err="1"/>
              <a:t>learn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coders</a:t>
            </a:r>
            <a:r>
              <a:rPr lang="it-IT" sz="2000" dirty="0"/>
              <a:t> are men and </a:t>
            </a:r>
            <a:r>
              <a:rPr lang="it-IT" sz="2000" dirty="0" err="1"/>
              <a:t>women</a:t>
            </a:r>
            <a:r>
              <a:rPr lang="it-IT" sz="2000" dirty="0"/>
              <a:t> are chefs. </a:t>
            </a:r>
            <a:r>
              <a:rPr lang="it-IT" sz="2000" dirty="0" err="1"/>
              <a:t>Which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wrong</a:t>
            </a:r>
            <a:r>
              <a:rPr lang="it-IT" sz="2000" dirty="0"/>
              <a:t> </a:t>
            </a:r>
            <a:r>
              <a:rPr lang="it-IT" sz="2000" dirty="0" err="1"/>
              <a:t>since</a:t>
            </a:r>
            <a:r>
              <a:rPr lang="it-IT" sz="2000" dirty="0"/>
              <a:t> </a:t>
            </a:r>
            <a:r>
              <a:rPr lang="it-IT" sz="2000" dirty="0" err="1"/>
              <a:t>women</a:t>
            </a:r>
            <a:r>
              <a:rPr lang="it-IT" sz="2000" dirty="0"/>
              <a:t> can code and men can </a:t>
            </a:r>
            <a:r>
              <a:rPr lang="it-IT" sz="2000" dirty="0" err="1"/>
              <a:t>cook</a:t>
            </a:r>
            <a:r>
              <a:rPr lang="it-IT" sz="2000" dirty="0"/>
              <a:t>.</a:t>
            </a:r>
          </a:p>
          <a:p>
            <a:pPr marL="571500" lvl="1" indent="0">
              <a:buNone/>
            </a:pPr>
            <a:endParaRPr lang="it-IT" sz="2000" dirty="0"/>
          </a:p>
          <a:p>
            <a:pPr marL="571500" lvl="1" indent="0">
              <a:buNone/>
            </a:pPr>
            <a:r>
              <a:rPr lang="it-IT" sz="2000" dirty="0"/>
              <a:t>5. </a:t>
            </a:r>
            <a:r>
              <a:rPr lang="it-IT" sz="2000" b="1" dirty="0" err="1"/>
              <a:t>Measurement</a:t>
            </a:r>
            <a:r>
              <a:rPr lang="it-IT" sz="2000" b="1" dirty="0"/>
              <a:t> </a:t>
            </a:r>
            <a:r>
              <a:rPr lang="it-IT" sz="2000" b="1" dirty="0" err="1"/>
              <a:t>bias</a:t>
            </a:r>
            <a:r>
              <a:rPr lang="it-IT" sz="2000" dirty="0"/>
              <a:t>. Ex. </a:t>
            </a:r>
            <a:r>
              <a:rPr lang="it-IT" sz="2000" dirty="0" err="1"/>
              <a:t>Shooting</a:t>
            </a:r>
            <a:r>
              <a:rPr lang="it-IT" sz="2000" dirty="0"/>
              <a:t> images data with a camera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increases</a:t>
            </a:r>
            <a:r>
              <a:rPr lang="it-IT" sz="2000" dirty="0"/>
              <a:t> the </a:t>
            </a:r>
            <a:r>
              <a:rPr lang="it-IT" sz="2000" dirty="0" err="1"/>
              <a:t>brightness</a:t>
            </a:r>
            <a:r>
              <a:rPr lang="it-IT" sz="2000" dirty="0"/>
              <a:t>.</a:t>
            </a:r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EAB7ADA-BE95-A844-859C-D2842132E0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17</a:t>
            </a:fld>
            <a:endParaRPr lang="it-IT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3909BDE-AD94-5945-A30F-07289C4BEA96}"/>
              </a:ext>
            </a:extLst>
          </p:cNvPr>
          <p:cNvSpPr txBox="1"/>
          <p:nvPr/>
        </p:nvSpPr>
        <p:spPr>
          <a:xfrm>
            <a:off x="1068512" y="5229546"/>
            <a:ext cx="75007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err="1"/>
              <a:t>There</a:t>
            </a:r>
            <a:r>
              <a:rPr lang="it-IT" sz="2000" dirty="0"/>
              <a:t> are no </a:t>
            </a:r>
            <a:r>
              <a:rPr lang="it-IT" sz="2000" dirty="0" err="1"/>
              <a:t>clear-cut</a:t>
            </a:r>
            <a:r>
              <a:rPr lang="it-IT" sz="2000" dirty="0"/>
              <a:t> </a:t>
            </a:r>
            <a:r>
              <a:rPr lang="it-IT" sz="2000" dirty="0" err="1"/>
              <a:t>methods</a:t>
            </a:r>
            <a:r>
              <a:rPr lang="it-IT" sz="2000" dirty="0"/>
              <a:t> to </a:t>
            </a:r>
            <a:r>
              <a:rPr lang="it-IT" sz="2000" dirty="0" err="1"/>
              <a:t>prevent</a:t>
            </a:r>
            <a:r>
              <a:rPr lang="it-IT" sz="2000" dirty="0"/>
              <a:t> </a:t>
            </a:r>
            <a:r>
              <a:rPr lang="it-IT" sz="2000" dirty="0" err="1"/>
              <a:t>bias</a:t>
            </a:r>
            <a:r>
              <a:rPr lang="it-IT" sz="2000" dirty="0"/>
              <a:t>.  Here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useful</a:t>
            </a:r>
            <a:endParaRPr lang="it-IT" sz="2000" dirty="0"/>
          </a:p>
          <a:p>
            <a:r>
              <a:rPr lang="it-IT" sz="2000" dirty="0">
                <a:hlinkClick r:id="rId2"/>
              </a:rPr>
              <a:t>link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48779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 dirty="0" err="1">
                <a:latin typeface="Proxima Nova"/>
                <a:ea typeface="Proxima Nova"/>
                <a:cs typeface="Proxima Nova"/>
                <a:sym typeface="Proxima Nova"/>
              </a:rPr>
              <a:t>Variance</a:t>
            </a:r>
            <a:r>
              <a:rPr lang="it-IT" sz="4400" dirty="0">
                <a:latin typeface="Proxima Nova"/>
                <a:ea typeface="Proxima Nova"/>
                <a:cs typeface="Proxima Nova"/>
                <a:sym typeface="Proxima Nova"/>
              </a:rPr>
              <a:t> (1)</a:t>
            </a:r>
            <a:endParaRPr sz="4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833DD12E-E4A7-434B-B39D-698CAB6DE748}"/>
              </a:ext>
            </a:extLst>
          </p:cNvPr>
          <p:cNvGrpSpPr/>
          <p:nvPr/>
        </p:nvGrpSpPr>
        <p:grpSpPr>
          <a:xfrm>
            <a:off x="655400" y="1008825"/>
            <a:ext cx="8288075" cy="2832300"/>
            <a:chOff x="655400" y="1008825"/>
            <a:chExt cx="8288075" cy="2832300"/>
          </a:xfrm>
        </p:grpSpPr>
        <p:grpSp>
          <p:nvGrpSpPr>
            <p:cNvPr id="218" name="Google Shape;218;p29"/>
            <p:cNvGrpSpPr/>
            <p:nvPr/>
          </p:nvGrpSpPr>
          <p:grpSpPr>
            <a:xfrm>
              <a:off x="746103" y="1030298"/>
              <a:ext cx="6132310" cy="2759091"/>
              <a:chOff x="669345" y="1715371"/>
              <a:chExt cx="6132310" cy="2760471"/>
            </a:xfrm>
          </p:grpSpPr>
          <p:pic>
            <p:nvPicPr>
              <p:cNvPr id="219" name="Google Shape;219;p29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853841" y="1736654"/>
                <a:ext cx="1651000" cy="1384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0" name="Google Shape;220;p29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879194" y="1715371"/>
                <a:ext cx="1387475" cy="14208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1" name="Google Shape;221;p29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576923" y="3191554"/>
                <a:ext cx="1219200" cy="12842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2" name="Google Shape;222;p29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669345" y="1733567"/>
                <a:ext cx="1727200" cy="1346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3" name="Google Shape;223;p29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685945" y="3172450"/>
                <a:ext cx="1574800" cy="12588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4" name="Google Shape;224;p29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3876398" y="3276012"/>
                <a:ext cx="1717694" cy="11430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5" name="Google Shape;225;p29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5827394" y="3257609"/>
                <a:ext cx="974261" cy="109374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26" name="Google Shape;226;p29"/>
            <p:cNvSpPr txBox="1"/>
            <p:nvPr/>
          </p:nvSpPr>
          <p:spPr>
            <a:xfrm>
              <a:off x="7165975" y="2225025"/>
              <a:ext cx="1777500" cy="39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imes New Roman"/>
                <a:buNone/>
              </a:pPr>
              <a:r>
                <a:rPr lang="it-IT" sz="20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High variance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8" name="Google Shape;228;p29"/>
            <p:cNvSpPr/>
            <p:nvPr/>
          </p:nvSpPr>
          <p:spPr>
            <a:xfrm>
              <a:off x="655400" y="1008825"/>
              <a:ext cx="6363300" cy="2832300"/>
            </a:xfrm>
            <a:prstGeom prst="rect">
              <a:avLst/>
            </a:prstGeom>
            <a:noFill/>
            <a:ln w="19050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ruppo 3">
            <a:extLst>
              <a:ext uri="{FF2B5EF4-FFF2-40B4-BE49-F238E27FC236}">
                <a16:creationId xmlns:a16="http://schemas.microsoft.com/office/drawing/2014/main" id="{BFA470F6-6677-1545-A97A-5141EAA90057}"/>
              </a:ext>
            </a:extLst>
          </p:cNvPr>
          <p:cNvGrpSpPr/>
          <p:nvPr/>
        </p:nvGrpSpPr>
        <p:grpSpPr>
          <a:xfrm>
            <a:off x="655400" y="4355375"/>
            <a:ext cx="8230025" cy="1561800"/>
            <a:chOff x="655400" y="4355375"/>
            <a:chExt cx="8230025" cy="1561800"/>
          </a:xfrm>
        </p:grpSpPr>
        <p:grpSp>
          <p:nvGrpSpPr>
            <p:cNvPr id="213" name="Google Shape;213;p29"/>
            <p:cNvGrpSpPr/>
            <p:nvPr/>
          </p:nvGrpSpPr>
          <p:grpSpPr>
            <a:xfrm>
              <a:off x="682650" y="4422791"/>
              <a:ext cx="6247111" cy="1436693"/>
              <a:chOff x="529886" y="5108224"/>
              <a:chExt cx="6247111" cy="1436980"/>
            </a:xfrm>
          </p:grpSpPr>
          <p:pic>
            <p:nvPicPr>
              <p:cNvPr id="214" name="Google Shape;214;p29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2278231" y="5336976"/>
                <a:ext cx="1377950" cy="119856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5" name="Google Shape;215;p29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29886" y="5212018"/>
                <a:ext cx="1219200" cy="12842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6" name="Google Shape;216;p29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3993958" y="5108224"/>
                <a:ext cx="807400" cy="14369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7" name="Google Shape;217;p29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5162696" y="5304678"/>
                <a:ext cx="1614301" cy="123090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27" name="Google Shape;227;p29"/>
            <p:cNvSpPr txBox="1"/>
            <p:nvPr/>
          </p:nvSpPr>
          <p:spPr>
            <a:xfrm>
              <a:off x="7185025" y="4936325"/>
              <a:ext cx="1700400" cy="39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imes New Roman"/>
                <a:buNone/>
              </a:pPr>
              <a:r>
                <a:rPr lang="it-IT" sz="20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Low variance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9" name="Google Shape;229;p29"/>
            <p:cNvSpPr/>
            <p:nvPr/>
          </p:nvSpPr>
          <p:spPr>
            <a:xfrm>
              <a:off x="655400" y="4355375"/>
              <a:ext cx="6363300" cy="1561800"/>
            </a:xfrm>
            <a:prstGeom prst="rect">
              <a:avLst/>
            </a:prstGeom>
            <a:noFill/>
            <a:ln w="19050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2BB40E4-C364-054A-B1CC-5678409B55C0}"/>
              </a:ext>
            </a:extLst>
          </p:cNvPr>
          <p:cNvSpPr txBox="1"/>
          <p:nvPr/>
        </p:nvSpPr>
        <p:spPr>
          <a:xfrm>
            <a:off x="682650" y="6088364"/>
            <a:ext cx="76177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Note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bias</a:t>
            </a:r>
            <a:r>
              <a:rPr lang="it-IT" sz="2000" dirty="0"/>
              <a:t> </a:t>
            </a:r>
            <a:r>
              <a:rPr lang="it-IT" sz="2000" dirty="0" err="1"/>
              <a:t>here</a:t>
            </a:r>
            <a:r>
              <a:rPr lang="it-IT" sz="2000" dirty="0"/>
              <a:t> </a:t>
            </a:r>
            <a:r>
              <a:rPr lang="it-IT" sz="2000" dirty="0" err="1"/>
              <a:t>could</a:t>
            </a:r>
            <a:r>
              <a:rPr lang="it-IT" sz="2000" dirty="0"/>
              <a:t> be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we</a:t>
            </a:r>
            <a:r>
              <a:rPr lang="it-IT" sz="2000" dirty="0"/>
              <a:t> show </a:t>
            </a:r>
            <a:r>
              <a:rPr lang="it-IT" sz="2000" dirty="0" err="1"/>
              <a:t>only</a:t>
            </a:r>
            <a:r>
              <a:rPr lang="it-IT" sz="2000" dirty="0"/>
              <a:t> the head of a Lion</a:t>
            </a:r>
          </a:p>
          <a:p>
            <a:r>
              <a:rPr lang="it-IT" sz="2000" dirty="0"/>
              <a:t>- </a:t>
            </a:r>
            <a:r>
              <a:rPr lang="it-IT" sz="2000" dirty="0" err="1"/>
              <a:t>what</a:t>
            </a:r>
            <a:r>
              <a:rPr lang="it-IT" sz="2000" dirty="0"/>
              <a:t> </a:t>
            </a:r>
            <a:r>
              <a:rPr lang="it-IT" sz="2000" dirty="0" err="1"/>
              <a:t>bias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this</a:t>
            </a:r>
            <a:r>
              <a:rPr lang="it-IT" sz="2000" dirty="0"/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 txBox="1">
            <a:spLocks noGrp="1"/>
          </p:cNvSpPr>
          <p:nvPr>
            <p:ph type="title"/>
          </p:nvPr>
        </p:nvSpPr>
        <p:spPr>
          <a:xfrm>
            <a:off x="685800" y="18010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 dirty="0" err="1">
                <a:latin typeface="Proxima Nova"/>
                <a:ea typeface="Proxima Nova"/>
                <a:cs typeface="Proxima Nova"/>
                <a:sym typeface="Proxima Nova"/>
              </a:rPr>
              <a:t>Variance</a:t>
            </a:r>
            <a:r>
              <a:rPr lang="it-IT" sz="4400" dirty="0">
                <a:latin typeface="Proxima Nova"/>
                <a:ea typeface="Proxima Nova"/>
                <a:cs typeface="Proxima Nova"/>
                <a:sym typeface="Proxima Nova"/>
              </a:rPr>
              <a:t> (2) </a:t>
            </a:r>
            <a:endParaRPr sz="44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>
                <a:latin typeface="Proxima Nova"/>
                <a:ea typeface="Proxima Nova"/>
                <a:cs typeface="Proxima Nova"/>
                <a:sym typeface="Proxima Nova"/>
              </a:rPr>
              <a:t>(for </a:t>
            </a:r>
            <a:r>
              <a:rPr lang="it-IT" sz="3200" dirty="0" err="1">
                <a:latin typeface="Proxima Nova"/>
                <a:ea typeface="Proxima Nova"/>
                <a:cs typeface="Proxima Nova"/>
                <a:sym typeface="Proxima Nova"/>
              </a:rPr>
              <a:t>any</a:t>
            </a:r>
            <a:r>
              <a:rPr lang="it-IT" sz="3200" dirty="0">
                <a:latin typeface="Proxima Nova"/>
                <a:ea typeface="Proxima Nova"/>
                <a:cs typeface="Proxima Nova"/>
                <a:sym typeface="Proxima Nova"/>
              </a:rPr>
              <a:t> discrete </a:t>
            </a:r>
            <a:r>
              <a:rPr lang="it-IT" sz="3200" dirty="0" err="1">
                <a:latin typeface="Proxima Nova"/>
                <a:ea typeface="Proxima Nova"/>
                <a:cs typeface="Proxima Nova"/>
                <a:sym typeface="Proxima Nova"/>
              </a:rPr>
              <a:t>distribution</a:t>
            </a:r>
            <a:r>
              <a:rPr lang="it-IT" sz="3200" dirty="0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32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" name="Google Shape;235;p30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/>
              <a:t>19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6" name="Google Shape;236;p30"/>
          <p:cNvPicPr preferRelativeResize="0"/>
          <p:nvPr/>
        </p:nvPicPr>
        <p:blipFill rotWithShape="1">
          <a:blip r:embed="rId3">
            <a:alphaModFix/>
          </a:blip>
          <a:srcRect l="1588" t="4217" r="1559" b="4890"/>
          <a:stretch/>
        </p:blipFill>
        <p:spPr>
          <a:xfrm>
            <a:off x="435563" y="3283750"/>
            <a:ext cx="5480575" cy="248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0"/>
          <p:cNvSpPr txBox="1"/>
          <p:nvPr/>
        </p:nvSpPr>
        <p:spPr>
          <a:xfrm>
            <a:off x="304538" y="1395963"/>
            <a:ext cx="5742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3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Variance</a:t>
            </a:r>
            <a:r>
              <a:rPr lang="it-IT" sz="2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is defined as the mean of </a:t>
            </a:r>
            <a:r>
              <a:rPr lang="it-IT" sz="2300">
                <a:latin typeface="Proxima Nova"/>
                <a:ea typeface="Proxima Nova"/>
                <a:cs typeface="Proxima Nova"/>
                <a:sym typeface="Proxima Nova"/>
              </a:rPr>
              <a:t>squared</a:t>
            </a:r>
            <a:r>
              <a:rPr lang="it-IT" sz="23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differences </a:t>
            </a:r>
            <a:r>
              <a:rPr lang="it-IT" sz="2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between values of </a:t>
            </a:r>
            <a:r>
              <a:rPr lang="it-IT" sz="2300" b="1">
                <a:latin typeface="Proxima Nova"/>
                <a:ea typeface="Proxima Nova"/>
                <a:cs typeface="Proxima Nova"/>
                <a:sym typeface="Proxima Nova"/>
              </a:rPr>
              <a:t>N</a:t>
            </a:r>
            <a:r>
              <a:rPr lang="it-IT" sz="2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individual outcomes </a:t>
            </a:r>
            <a:r>
              <a:rPr lang="it-IT" sz="23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it-IT" sz="2300" b="1" baseline="-25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</a:t>
            </a:r>
            <a:r>
              <a:rPr lang="it-IT" sz="2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and the mean (</a:t>
            </a:r>
            <a:r>
              <a:rPr lang="it-IT" sz="2300" b="1"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it-IT" sz="2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), </a:t>
            </a:r>
            <a:endParaRPr sz="2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i.e. the dispersion around the mean</a:t>
            </a:r>
            <a:endParaRPr sz="2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8" name="Google Shape;238;p30"/>
          <p:cNvSpPr txBox="1"/>
          <p:nvPr/>
        </p:nvSpPr>
        <p:spPr>
          <a:xfrm>
            <a:off x="6050699" y="3862513"/>
            <a:ext cx="2788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infinite</a:t>
            </a:r>
            <a:r>
              <a:rPr lang="it-IT">
                <a:solidFill>
                  <a:schemeClr val="dk1"/>
                </a:solidFill>
              </a:rPr>
              <a:t> </a:t>
            </a: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values, the sum becomes</a:t>
            </a:r>
            <a:r>
              <a:rPr lang="it-IT">
                <a:solidFill>
                  <a:schemeClr val="dk1"/>
                </a:solidFill>
              </a:rPr>
              <a:t> </a:t>
            </a: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integral</a:t>
            </a:r>
            <a:endParaRPr sz="23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9" name="Google Shape;23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2725" y="1665725"/>
            <a:ext cx="2724456" cy="7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685788" y="272975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Motivation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295150" y="1207625"/>
            <a:ext cx="8663700" cy="50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Evaluating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the performance of </a:t>
            </a: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learning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systems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important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because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6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lvl="1" indent="-3048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roxima Nova"/>
              <a:buChar char="➢"/>
            </a:pP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Learning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systems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are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usually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designed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to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predict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the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class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of  “future”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unlabeled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(=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class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not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known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) data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points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23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lvl="1" indent="-3048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roxima Nova"/>
              <a:buChar char="➢"/>
            </a:pP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 some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cases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evaluating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alternative </a:t>
            </a:r>
            <a:r>
              <a:rPr lang="it-IT" sz="2300" i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models</a:t>
            </a:r>
            <a:r>
              <a:rPr lang="it-IT" sz="2300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that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we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call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hypotheses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) 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an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integral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part of the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learning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process</a:t>
            </a:r>
            <a:endParaRPr sz="23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lvl="1" indent="-3048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Times New Roman"/>
              <a:buChar char="➢"/>
            </a:pP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For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when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pruning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decision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tree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alternative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pruned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trees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represent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different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“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hypotheses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” on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how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to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interpret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our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data; in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neural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networks,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different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network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architectures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– with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different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numbers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of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hidden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layers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–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also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represent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alternative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hypotheses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endParaRPr sz="23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it-IT" sz="23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Which</a:t>
            </a:r>
            <a:r>
              <a:rPr lang="it-IT" sz="23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one</a:t>
            </a:r>
            <a:r>
              <a:rPr lang="it-IT" sz="23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3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the best </a:t>
            </a:r>
            <a:r>
              <a:rPr lang="it-IT" sz="23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predictor</a:t>
            </a:r>
            <a:r>
              <a:rPr lang="it-IT" sz="23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of reality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endParaRPr sz="23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2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How to reduce the variance?</a:t>
            </a:r>
            <a:endParaRPr sz="44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5" name="Google Shape;245;p31"/>
          <p:cNvSpPr txBox="1">
            <a:spLocks noGrp="1"/>
          </p:cNvSpPr>
          <p:nvPr>
            <p:ph type="body" idx="1"/>
          </p:nvPr>
        </p:nvSpPr>
        <p:spPr>
          <a:xfrm>
            <a:off x="685800" y="1371600"/>
            <a:ext cx="7772400" cy="16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K-Fold Cross-</a:t>
            </a:r>
            <a:r>
              <a:rPr lang="it-IT" sz="26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Validation</a:t>
            </a:r>
            <a:r>
              <a:rPr lang="it-IT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r>
              <a:rPr lang="it-IT" sz="2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 common method (if enough labeled data are available) is to perform several independent splits on learning and test set and then average the </a:t>
            </a:r>
            <a:r>
              <a:rPr lang="it-IT" sz="26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performance</a:t>
            </a:r>
            <a:r>
              <a:rPr lang="it-IT" sz="2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over these different splits.</a:t>
            </a:r>
            <a:endParaRPr sz="2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6" name="Google Shape;246;p31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20</a:t>
            </a:fld>
            <a:endParaRPr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 txBox="1">
            <a:spLocks noGrp="1"/>
          </p:cNvSpPr>
          <p:nvPr>
            <p:ph type="title"/>
          </p:nvPr>
        </p:nvSpPr>
        <p:spPr>
          <a:xfrm>
            <a:off x="269650" y="296851"/>
            <a:ext cx="8520600" cy="8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K-Fold Cross-Validation 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of </a:t>
            </a:r>
            <a:r>
              <a:rPr lang="it-IT" sz="4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 hypothesis (model)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2" name="Google Shape;252;p3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32"/>
          <p:cNvPicPr preferRelativeResize="0"/>
          <p:nvPr/>
        </p:nvPicPr>
        <p:blipFill rotWithShape="1">
          <a:blip r:embed="rId3">
            <a:alphaModFix/>
          </a:blip>
          <a:srcRect l="15488" t="6342" r="9649" b="8868"/>
          <a:stretch/>
        </p:blipFill>
        <p:spPr>
          <a:xfrm>
            <a:off x="2129451" y="2515900"/>
            <a:ext cx="4801000" cy="3302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2"/>
          <p:cNvSpPr txBox="1"/>
          <p:nvPr/>
        </p:nvSpPr>
        <p:spPr>
          <a:xfrm>
            <a:off x="407400" y="1654625"/>
            <a:ext cx="83826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it-IT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Partition all the available labeled data in </a:t>
            </a:r>
            <a:r>
              <a:rPr lang="it-IT" sz="2600" b="1">
                <a:latin typeface="Proxima Nova"/>
                <a:ea typeface="Proxima Nova"/>
                <a:cs typeface="Proxima Nova"/>
                <a:sym typeface="Proxima Nova"/>
              </a:rPr>
              <a:t>k equally sized</a:t>
            </a:r>
            <a:r>
              <a:rPr lang="it-IT" sz="2600" b="1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random samples.</a:t>
            </a:r>
            <a:endParaRPr sz="2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5" name="Google Shape;255;p32"/>
          <p:cNvSpPr txBox="1"/>
          <p:nvPr/>
        </p:nvSpPr>
        <p:spPr>
          <a:xfrm>
            <a:off x="7695000" y="327450"/>
            <a:ext cx="12204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it-IT" sz="60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60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"/>
          <p:cNvSpPr txBox="1">
            <a:spLocks noGrp="1"/>
          </p:cNvSpPr>
          <p:nvPr>
            <p:ph type="sldNum" idx="12"/>
          </p:nvPr>
        </p:nvSpPr>
        <p:spPr>
          <a:xfrm>
            <a:off x="8399058" y="62273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6888" y="2587975"/>
            <a:ext cx="6469063" cy="3465513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3"/>
          <p:cNvSpPr txBox="1"/>
          <p:nvPr/>
        </p:nvSpPr>
        <p:spPr>
          <a:xfrm>
            <a:off x="4472700" y="2356025"/>
            <a:ext cx="852600" cy="399900"/>
          </a:xfrm>
          <a:prstGeom prst="rect">
            <a:avLst/>
          </a:prstGeom>
          <a:solidFill>
            <a:srgbClr val="DBEEF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it-IT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Learn</a:t>
            </a:r>
            <a:r>
              <a:rPr lang="it-IT" sz="2000" baseline="-25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</a:t>
            </a:r>
            <a:endParaRPr sz="2000"/>
          </a:p>
        </p:txBody>
      </p:sp>
      <p:sp>
        <p:nvSpPr>
          <p:cNvPr id="263" name="Google Shape;263;p33"/>
          <p:cNvSpPr txBox="1"/>
          <p:nvPr/>
        </p:nvSpPr>
        <p:spPr>
          <a:xfrm>
            <a:off x="7413250" y="2941825"/>
            <a:ext cx="548700" cy="524700"/>
          </a:xfrm>
          <a:prstGeom prst="rect">
            <a:avLst/>
          </a:prstGeom>
          <a:solidFill>
            <a:srgbClr val="DBEEF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it-IT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</a:t>
            </a:r>
            <a:r>
              <a:rPr lang="it-IT" sz="2600" baseline="-25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/>
          </a:p>
        </p:txBody>
      </p:sp>
      <p:sp>
        <p:nvSpPr>
          <p:cNvPr id="264" name="Google Shape;264;p33"/>
          <p:cNvSpPr txBox="1">
            <a:spLocks noGrp="1"/>
          </p:cNvSpPr>
          <p:nvPr>
            <p:ph type="title"/>
          </p:nvPr>
        </p:nvSpPr>
        <p:spPr>
          <a:xfrm>
            <a:off x="196250" y="306551"/>
            <a:ext cx="8520600" cy="8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K-Fold Cross-Validation 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of </a:t>
            </a:r>
            <a:r>
              <a:rPr lang="it-IT" sz="4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 hypothesis (model)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5" name="Google Shape;265;p33"/>
          <p:cNvSpPr txBox="1"/>
          <p:nvPr/>
        </p:nvSpPr>
        <p:spPr>
          <a:xfrm>
            <a:off x="7621600" y="337150"/>
            <a:ext cx="12204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it-IT" sz="6000" b="1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60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6" name="Google Shape;266;p33"/>
          <p:cNvSpPr txBox="1"/>
          <p:nvPr/>
        </p:nvSpPr>
        <p:spPr>
          <a:xfrm>
            <a:off x="459400" y="1480025"/>
            <a:ext cx="83826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it-IT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At each step i, learn from Learn</a:t>
            </a:r>
            <a:r>
              <a:rPr lang="it-IT" sz="2600" baseline="-25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</a:t>
            </a:r>
            <a:r>
              <a:rPr lang="it-IT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and test on Test</a:t>
            </a:r>
            <a:r>
              <a:rPr lang="it-IT" sz="2600" baseline="-25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</a:t>
            </a:r>
            <a:r>
              <a:rPr lang="it-IT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then compute the error (e</a:t>
            </a:r>
            <a:r>
              <a:rPr lang="it-IT" sz="2600" baseline="-25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</a:t>
            </a:r>
            <a:r>
              <a:rPr lang="it-IT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) on Test</a:t>
            </a:r>
            <a:r>
              <a:rPr lang="it-IT" sz="2600" baseline="-25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</a:t>
            </a:r>
            <a:r>
              <a:rPr lang="it-IT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7" name="Google Shape;267;p33"/>
          <p:cNvSpPr txBox="1"/>
          <p:nvPr/>
        </p:nvSpPr>
        <p:spPr>
          <a:xfrm>
            <a:off x="6128625" y="2356025"/>
            <a:ext cx="852600" cy="399900"/>
          </a:xfrm>
          <a:prstGeom prst="rect">
            <a:avLst/>
          </a:prstGeom>
          <a:solidFill>
            <a:srgbClr val="DBEEF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it-IT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Test</a:t>
            </a:r>
            <a:r>
              <a:rPr lang="it-IT" sz="2000" baseline="-25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</a:t>
            </a:r>
            <a:endParaRPr sz="2000"/>
          </a:p>
        </p:txBody>
      </p:sp>
      <p:sp>
        <p:nvSpPr>
          <p:cNvPr id="268" name="Google Shape;268;p33"/>
          <p:cNvSpPr txBox="1"/>
          <p:nvPr/>
        </p:nvSpPr>
        <p:spPr>
          <a:xfrm>
            <a:off x="7413250" y="3960125"/>
            <a:ext cx="548700" cy="524700"/>
          </a:xfrm>
          <a:prstGeom prst="rect">
            <a:avLst/>
          </a:prstGeom>
          <a:solidFill>
            <a:srgbClr val="DBEEF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it-IT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</a:t>
            </a:r>
            <a:r>
              <a:rPr lang="it-IT" sz="2600" baseline="-25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/>
          </a:p>
        </p:txBody>
      </p:sp>
      <p:sp>
        <p:nvSpPr>
          <p:cNvPr id="269" name="Google Shape;269;p33"/>
          <p:cNvSpPr txBox="1"/>
          <p:nvPr/>
        </p:nvSpPr>
        <p:spPr>
          <a:xfrm>
            <a:off x="7413250" y="5033800"/>
            <a:ext cx="548700" cy="524700"/>
          </a:xfrm>
          <a:prstGeom prst="rect">
            <a:avLst/>
          </a:prstGeom>
          <a:solidFill>
            <a:srgbClr val="DBEEF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it-IT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</a:t>
            </a:r>
            <a:r>
              <a:rPr lang="it-IT" sz="2600" baseline="-25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/>
          </a:p>
        </p:txBody>
      </p:sp>
      <p:cxnSp>
        <p:nvCxnSpPr>
          <p:cNvPr id="270" name="Google Shape;270;p33"/>
          <p:cNvCxnSpPr>
            <a:endCxn id="263" idx="1"/>
          </p:cNvCxnSpPr>
          <p:nvPr/>
        </p:nvCxnSpPr>
        <p:spPr>
          <a:xfrm>
            <a:off x="7100650" y="3200875"/>
            <a:ext cx="312600" cy="3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1" name="Google Shape;271;p33"/>
          <p:cNvCxnSpPr/>
          <p:nvPr/>
        </p:nvCxnSpPr>
        <p:spPr>
          <a:xfrm>
            <a:off x="7100550" y="4267775"/>
            <a:ext cx="312600" cy="3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2" name="Google Shape;272;p33"/>
          <p:cNvCxnSpPr/>
          <p:nvPr/>
        </p:nvCxnSpPr>
        <p:spPr>
          <a:xfrm>
            <a:off x="7100550" y="5334575"/>
            <a:ext cx="312600" cy="3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8" name="Google Shape;278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2563" y="950913"/>
            <a:ext cx="6399212" cy="5243512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4"/>
          <p:cNvSpPr txBox="1">
            <a:spLocks noGrp="1"/>
          </p:cNvSpPr>
          <p:nvPr>
            <p:ph type="title"/>
          </p:nvPr>
        </p:nvSpPr>
        <p:spPr>
          <a:xfrm>
            <a:off x="676275" y="285750"/>
            <a:ext cx="7772400" cy="990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>
                <a:latin typeface="Proxima Nova"/>
                <a:ea typeface="Proxima Nova"/>
                <a:cs typeface="Proxima Nova"/>
                <a:sym typeface="Proxima Nova"/>
              </a:rPr>
              <a:t>K-FOLD CROSS VALIDATION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Why K-Fold Cross Validation reduces the variance?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5" name="Google Shape;285;p35"/>
          <p:cNvSpPr txBox="1">
            <a:spLocks noGrp="1"/>
          </p:cNvSpPr>
          <p:nvPr>
            <p:ph type="body" idx="1"/>
          </p:nvPr>
        </p:nvSpPr>
        <p:spPr>
          <a:xfrm>
            <a:off x="685800" y="1371600"/>
            <a:ext cx="7772400" cy="4687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54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lang="it-IT" sz="2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Intuitively, it reduces the probability of being lucky, or unlucky, in selecting the test-set </a:t>
            </a:r>
            <a:endParaRPr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254000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lang="it-IT" sz="2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To understand the issue more in detail, we need to introduce the next topic: </a:t>
            </a:r>
            <a:endParaRPr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lvl="1" indent="-285750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➢"/>
            </a:pPr>
            <a:r>
              <a:rPr lang="it-IT" sz="2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testing the accuracy of an error estimate</a:t>
            </a:r>
            <a:endParaRPr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6" name="Google Shape;286;p35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/>
              <a:t>24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6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Issues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2" name="Google Shape;292;p36"/>
          <p:cNvSpPr txBox="1">
            <a:spLocks noGrp="1"/>
          </p:cNvSpPr>
          <p:nvPr>
            <p:ph type="body" idx="1"/>
          </p:nvPr>
        </p:nvSpPr>
        <p:spPr>
          <a:xfrm>
            <a:off x="329875" y="1219200"/>
            <a:ext cx="8509200" cy="46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Proxima Nova"/>
              <a:buAutoNum type="arabicPeriod"/>
            </a:pPr>
            <a:r>
              <a:rPr lang="it-IT" sz="29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Which performance measure we should use?</a:t>
            </a:r>
            <a:endParaRPr sz="29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925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Proxima Nova"/>
              <a:buAutoNum type="arabicPeriod"/>
            </a:pPr>
            <a:r>
              <a:rPr lang="it-IT" sz="29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How well can a classifier be expected to perform on “novel” data, not used for training?</a:t>
            </a:r>
            <a:endParaRPr sz="29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925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Proxima Nova"/>
              <a:buAutoNum type="arabicPeriod"/>
            </a:pPr>
            <a:r>
              <a:rPr lang="it-IT" sz="29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Since a performance measure is an estimate on a sample, how accurate is our estimate?</a:t>
            </a:r>
            <a:endParaRPr sz="2900" b="1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925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Proxima Nova"/>
              <a:buAutoNum type="arabicPeriod"/>
            </a:pPr>
            <a:r>
              <a:rPr lang="it-IT" sz="29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How to compare performances of different hypotheses or those of different classifiers?</a:t>
            </a:r>
            <a:endParaRPr sz="29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3" name="Google Shape;293;p36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>
                <a:latin typeface="Proxima Nova"/>
                <a:ea typeface="Proxima Nova"/>
                <a:cs typeface="Proxima Nova"/>
                <a:sym typeface="Proxima Nova"/>
              </a:rPr>
              <a:t>25</a:t>
            </a:fld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 txBox="1">
            <a:spLocks noGrp="1"/>
          </p:cNvSpPr>
          <p:nvPr>
            <p:ph type="title"/>
          </p:nvPr>
        </p:nvSpPr>
        <p:spPr>
          <a:xfrm>
            <a:off x="0" y="304800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Evaluation: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What is an Estimator?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9" name="Google Shape;299;p37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>
                <a:latin typeface="Proxima Nova"/>
                <a:ea typeface="Proxima Nova"/>
                <a:cs typeface="Proxima Nova"/>
                <a:sym typeface="Proxima Nova"/>
              </a:rPr>
              <a:t>26</a:t>
            </a:fld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0" name="Google Shape;300;p37"/>
          <p:cNvSpPr txBox="1"/>
          <p:nvPr/>
        </p:nvSpPr>
        <p:spPr>
          <a:xfrm>
            <a:off x="118750" y="1202025"/>
            <a:ext cx="8866800" cy="52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 Estimator</a:t>
            </a:r>
            <a:r>
              <a:rPr lang="it-IT" sz="2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2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2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any</a:t>
            </a:r>
            <a:r>
              <a:rPr lang="it-IT" sz="2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2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function</a:t>
            </a:r>
            <a:r>
              <a:rPr lang="it-IT" sz="2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on a sample of the data </a:t>
            </a:r>
            <a:r>
              <a:rPr lang="it-IT" sz="22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that</a:t>
            </a:r>
            <a:r>
              <a:rPr lang="it-IT" sz="2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2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2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used</a:t>
            </a:r>
            <a:r>
              <a:rPr lang="it-IT" sz="2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to </a:t>
            </a:r>
            <a:r>
              <a:rPr lang="it-IT" sz="2200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estimate</a:t>
            </a:r>
            <a:r>
              <a:rPr lang="it-IT" sz="2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some </a:t>
            </a:r>
            <a:r>
              <a:rPr lang="it-IT" sz="22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useful</a:t>
            </a:r>
            <a:r>
              <a:rPr lang="it-IT" sz="2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2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qualities</a:t>
            </a:r>
            <a:r>
              <a:rPr lang="it-IT" sz="2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of the </a:t>
            </a:r>
            <a:r>
              <a:rPr lang="it-IT" sz="22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original</a:t>
            </a:r>
            <a:r>
              <a:rPr lang="it-IT" sz="2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data from </a:t>
            </a:r>
            <a:r>
              <a:rPr lang="it-IT" sz="22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which</a:t>
            </a:r>
            <a:r>
              <a:rPr lang="it-IT" sz="2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the sample </a:t>
            </a:r>
            <a:r>
              <a:rPr lang="it-IT" sz="22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2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drawn</a:t>
            </a:r>
            <a:r>
              <a:rPr lang="it-IT" sz="2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r>
              <a:rPr lang="it-IT" sz="22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Formally</a:t>
            </a:r>
            <a:r>
              <a:rPr lang="it-IT" sz="2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an </a:t>
            </a:r>
            <a:r>
              <a:rPr lang="it-IT" sz="2200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estimator </a:t>
            </a:r>
            <a:r>
              <a:rPr lang="it-IT" sz="22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 </a:t>
            </a:r>
            <a:r>
              <a:rPr lang="it-IT" sz="22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function</a:t>
            </a:r>
            <a:r>
              <a:rPr lang="it-IT" sz="2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on a sample </a:t>
            </a:r>
            <a:r>
              <a:rPr lang="it-IT" sz="2200" b="1" i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2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2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where</a:t>
            </a:r>
            <a:r>
              <a:rPr lang="it-IT" sz="2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200" b="1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x(i)</a:t>
            </a:r>
            <a:r>
              <a:rPr lang="it-IT" sz="2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2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 random </a:t>
            </a:r>
            <a:r>
              <a:rPr lang="it-IT" sz="22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variable</a:t>
            </a:r>
            <a:r>
              <a:rPr lang="it-IT" sz="2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2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drawn</a:t>
            </a:r>
            <a:r>
              <a:rPr lang="it-IT" sz="2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from a </a:t>
            </a:r>
            <a:r>
              <a:rPr lang="it-IT" sz="22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distribution</a:t>
            </a:r>
            <a:r>
              <a:rPr lang="it-IT" sz="2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200" b="1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</a:t>
            </a:r>
            <a:r>
              <a:rPr lang="it-IT" sz="2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i.e. </a:t>
            </a:r>
            <a:r>
              <a:rPr lang="it-IT" sz="2200" b="1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x(i) ~ D</a:t>
            </a:r>
            <a:r>
              <a:rPr lang="it-IT" sz="2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2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●"/>
            </a:pPr>
            <a:r>
              <a:rPr lang="it-IT" sz="22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We</a:t>
            </a:r>
            <a:r>
              <a:rPr lang="it-IT" sz="2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2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would</a:t>
            </a:r>
            <a:r>
              <a:rPr lang="it-IT" sz="2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2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like</a:t>
            </a:r>
            <a:r>
              <a:rPr lang="it-IT" sz="2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to use the sample </a:t>
            </a:r>
            <a:r>
              <a:rPr lang="it-IT" sz="22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2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to </a:t>
            </a:r>
            <a:r>
              <a:rPr lang="it-IT" sz="2200" b="1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estimate</a:t>
            </a:r>
            <a:r>
              <a:rPr lang="it-IT" sz="2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some </a:t>
            </a:r>
            <a:r>
              <a:rPr lang="it-IT" sz="22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useful</a:t>
            </a:r>
            <a:r>
              <a:rPr lang="it-IT" sz="2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2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qualities</a:t>
            </a:r>
            <a:r>
              <a:rPr lang="it-IT" sz="2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of the </a:t>
            </a:r>
            <a:r>
              <a:rPr lang="it-IT" sz="22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original</a:t>
            </a:r>
            <a:r>
              <a:rPr lang="it-IT" sz="2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data.</a:t>
            </a:r>
            <a:endParaRPr sz="22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●"/>
            </a:pPr>
            <a:r>
              <a:rPr lang="it-IT" sz="2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For </a:t>
            </a:r>
            <a:r>
              <a:rPr lang="it-IT" sz="22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</a:t>
            </a:r>
            <a:r>
              <a:rPr lang="it-IT" sz="2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the </a:t>
            </a:r>
            <a:r>
              <a:rPr lang="it-IT" sz="2200" i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mean</a:t>
            </a:r>
            <a:r>
              <a:rPr lang="it-IT" sz="2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2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an estimator</a:t>
            </a:r>
            <a:endParaRPr sz="22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●"/>
            </a:pPr>
            <a:r>
              <a:rPr lang="it-IT" sz="2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 general, an estimator </a:t>
            </a:r>
            <a:r>
              <a:rPr lang="it-IT" sz="22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2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any</a:t>
            </a:r>
            <a:r>
              <a:rPr lang="it-IT" sz="2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random </a:t>
            </a:r>
            <a:r>
              <a:rPr lang="it-IT" sz="22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variable</a:t>
            </a:r>
            <a:r>
              <a:rPr lang="it-IT" sz="2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2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used</a:t>
            </a:r>
            <a:r>
              <a:rPr lang="it-IT" sz="2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to estimate some </a:t>
            </a:r>
            <a:r>
              <a:rPr lang="it-IT" sz="22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parameter</a:t>
            </a:r>
            <a:r>
              <a:rPr lang="it-IT" sz="2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of the </a:t>
            </a:r>
            <a:r>
              <a:rPr lang="it-IT" sz="22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underlying</a:t>
            </a:r>
            <a:r>
              <a:rPr lang="it-IT" sz="2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2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population</a:t>
            </a:r>
            <a:r>
              <a:rPr lang="it-IT" sz="2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from </a:t>
            </a:r>
            <a:r>
              <a:rPr lang="it-IT" sz="22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which</a:t>
            </a:r>
            <a:r>
              <a:rPr lang="it-IT" sz="2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the sample </a:t>
            </a:r>
            <a:r>
              <a:rPr lang="it-IT" sz="22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2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drawn</a:t>
            </a:r>
            <a:endParaRPr sz="22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●"/>
            </a:pPr>
            <a:r>
              <a:rPr lang="it-IT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 </a:t>
            </a:r>
            <a:r>
              <a:rPr lang="it-IT" sz="22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obvious</a:t>
            </a:r>
            <a:r>
              <a:rPr lang="it-IT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2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question</a:t>
            </a:r>
            <a:r>
              <a:rPr lang="it-IT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to </a:t>
            </a:r>
            <a:r>
              <a:rPr lang="it-IT" sz="22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ask</a:t>
            </a:r>
            <a:r>
              <a:rPr lang="it-IT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2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about</a:t>
            </a:r>
            <a:r>
              <a:rPr lang="it-IT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2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any</a:t>
            </a:r>
            <a:r>
              <a:rPr lang="it-IT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estimator </a:t>
            </a:r>
            <a:r>
              <a:rPr lang="it-IT" sz="22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2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whether</a:t>
            </a:r>
            <a:r>
              <a:rPr lang="it-IT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«on </a:t>
            </a:r>
            <a:r>
              <a:rPr lang="it-IT" sz="22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average</a:t>
            </a:r>
            <a:r>
              <a:rPr lang="it-IT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» </a:t>
            </a:r>
            <a:r>
              <a:rPr lang="it-IT" sz="22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it</a:t>
            </a:r>
            <a:r>
              <a:rPr lang="it-IT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2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gives</a:t>
            </a:r>
            <a:r>
              <a:rPr lang="it-IT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the right estimate</a:t>
            </a:r>
            <a:endParaRPr sz="2200" b="1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●"/>
            </a:pPr>
            <a:r>
              <a:rPr lang="it-IT" sz="23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 </a:t>
            </a:r>
            <a:r>
              <a:rPr lang="it-IT" sz="23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good</a:t>
            </a:r>
            <a:r>
              <a:rPr lang="it-IT" sz="23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estimator </a:t>
            </a:r>
            <a:r>
              <a:rPr lang="it-IT" sz="23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has</a:t>
            </a:r>
            <a:r>
              <a:rPr lang="it-IT" sz="23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low</a:t>
            </a:r>
            <a:r>
              <a:rPr lang="it-IT" sz="23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bias</a:t>
            </a:r>
            <a:r>
              <a:rPr lang="it-IT" sz="23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and </a:t>
            </a:r>
            <a:r>
              <a:rPr lang="it-IT" sz="23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variance</a:t>
            </a:r>
            <a:r>
              <a:rPr lang="it-IT" sz="23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2200" b="1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01" name="Google Shape;3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050" y="2461275"/>
            <a:ext cx="4800600" cy="4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8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it-IT"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it-IT">
                <a:latin typeface="Proxima Nova"/>
                <a:ea typeface="Proxima Nova"/>
                <a:cs typeface="Proxima Nova"/>
                <a:sym typeface="Proxima Nova"/>
              </a:rPr>
            </a:b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7" name="Google Shape;307;p38"/>
          <p:cNvSpPr txBox="1">
            <a:spLocks noGrp="1"/>
          </p:cNvSpPr>
          <p:nvPr>
            <p:ph type="body" idx="1"/>
          </p:nvPr>
        </p:nvSpPr>
        <p:spPr>
          <a:xfrm>
            <a:off x="329800" y="1219200"/>
            <a:ext cx="8509500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Now</a:t>
            </a:r>
            <a:r>
              <a:rPr lang="it-IT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we</a:t>
            </a:r>
            <a:r>
              <a:rPr lang="it-IT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would</a:t>
            </a:r>
            <a:r>
              <a:rPr lang="it-IT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like</a:t>
            </a:r>
            <a:r>
              <a:rPr lang="it-IT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to </a:t>
            </a:r>
            <a:r>
              <a:rPr lang="it-IT" sz="2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know</a:t>
            </a:r>
            <a:r>
              <a:rPr lang="it-IT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how</a:t>
            </a:r>
            <a:r>
              <a:rPr lang="it-IT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good</a:t>
            </a:r>
            <a:r>
              <a:rPr lang="it-IT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our</a:t>
            </a:r>
            <a:r>
              <a:rPr lang="it-IT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i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estimators</a:t>
            </a:r>
            <a:r>
              <a:rPr lang="it-IT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are.</a:t>
            </a:r>
            <a:endParaRPr sz="2000" b="1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00100" lvl="1" indent="-292100">
              <a:spcBef>
                <a:spcPts val="0"/>
              </a:spcBef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it-IT" sz="2000" b="1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Estimator </a:t>
            </a:r>
            <a:r>
              <a:rPr lang="it-IT" sz="2000" b="1" i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Bias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20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indent="0">
              <a:spcBef>
                <a:spcPts val="0"/>
              </a:spcBef>
              <a:buNone/>
            </a:pPr>
            <a:r>
              <a:rPr lang="it-IT" sz="2000" b="1" i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Bias</a:t>
            </a:r>
            <a:r>
              <a:rPr lang="it-IT" sz="2000" b="1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b="1" i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measures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how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good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our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b="1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estimator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in </a:t>
            </a:r>
            <a:r>
              <a:rPr lang="it-IT" sz="2000" b="1" i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estimating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the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real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value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lang="it-IT" sz="6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For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the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observed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accuracy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of the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learned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“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hypothesis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” (model) over the training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examples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D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poor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estimator 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of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its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accuracy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over future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examples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i.e.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we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must test the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hypothesis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on a test set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chosen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independently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of the training set and the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hypothesis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. </a:t>
            </a: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20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685800">
              <a:spcBef>
                <a:spcPts val="0"/>
              </a:spcBef>
            </a:pPr>
            <a:r>
              <a:rPr lang="it-IT" sz="2000" b="1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Estimator </a:t>
            </a:r>
            <a:r>
              <a:rPr lang="it-IT" sz="2000" b="1" i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Variance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r>
              <a:rPr lang="it-IT" sz="2000" b="1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</a:p>
          <a:p>
            <a:pPr marL="342900" indent="0">
              <a:spcBef>
                <a:spcPts val="0"/>
              </a:spcBef>
              <a:buNone/>
            </a:pPr>
            <a:r>
              <a:rPr lang="it-IT" sz="2000" b="1" i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Variance</a:t>
            </a:r>
            <a:r>
              <a:rPr lang="it-IT" sz="2000" b="1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measures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how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“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jumpy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”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our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b="1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estimator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to sample.</a:t>
            </a:r>
            <a:endParaRPr sz="2000" b="1" i="1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0" algn="l" rtl="0">
              <a:spcBef>
                <a:spcPts val="560"/>
              </a:spcBef>
              <a:spcAft>
                <a:spcPts val="0"/>
              </a:spcAft>
              <a:buNone/>
            </a:pP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Even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with a separate test set, the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measured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accuracy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can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vary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from the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true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accuracy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depending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on the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makeup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of the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particular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set of test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examples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. The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smaller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the test set, the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greater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the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expected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variance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endParaRPr sz="2000" b="1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8" name="Google Shape;308;p38"/>
          <p:cNvSpPr/>
          <p:nvPr/>
        </p:nvSpPr>
        <p:spPr>
          <a:xfrm>
            <a:off x="329800" y="206375"/>
            <a:ext cx="8652600" cy="10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Evaluation issues  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in a limited data setting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9" name="Google Shape;309;p38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/>
              <a:t>27</a:t>
            </a:fld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9"/>
          <p:cNvSpPr txBox="1">
            <a:spLocks noGrp="1"/>
          </p:cNvSpPr>
          <p:nvPr>
            <p:ph type="title" idx="4294967295"/>
          </p:nvPr>
        </p:nvSpPr>
        <p:spPr>
          <a:xfrm>
            <a:off x="685800" y="329275"/>
            <a:ext cx="7772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 dirty="0">
                <a:latin typeface="Proxima Nova"/>
                <a:ea typeface="Proxima Nova"/>
                <a:cs typeface="Proxima Nova"/>
                <a:sym typeface="Proxima Nova"/>
              </a:rPr>
              <a:t>Estimator </a:t>
            </a:r>
            <a:r>
              <a:rPr lang="it-IT" sz="4400" dirty="0" err="1">
                <a:latin typeface="Proxima Nova"/>
                <a:ea typeface="Proxima Nova"/>
                <a:cs typeface="Proxima Nova"/>
                <a:sym typeface="Proxima Nova"/>
              </a:rPr>
              <a:t>Bias</a:t>
            </a:r>
            <a:r>
              <a:rPr lang="it-IT" sz="4400" dirty="0"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it-IT" sz="4400" dirty="0" err="1">
                <a:latin typeface="Proxima Nova"/>
                <a:ea typeface="Proxima Nova"/>
                <a:cs typeface="Proxima Nova"/>
                <a:sym typeface="Proxima Nova"/>
              </a:rPr>
              <a:t>def</a:t>
            </a:r>
            <a:r>
              <a:rPr lang="it-IT" sz="4400" dirty="0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4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6" name="Google Shape;316;p39"/>
          <p:cNvSpPr txBox="1"/>
          <p:nvPr/>
        </p:nvSpPr>
        <p:spPr>
          <a:xfrm>
            <a:off x="444250" y="1221088"/>
            <a:ext cx="8548200" cy="1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Definition </a:t>
            </a:r>
            <a:r>
              <a:rPr lang="it-IT" sz="2800" b="1" i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Bias</a:t>
            </a:r>
            <a:r>
              <a:rPr lang="it-IT" sz="2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8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</a:t>
            </a:r>
            <a:r>
              <a:rPr lang="it-IT" sz="28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bias</a:t>
            </a:r>
            <a:r>
              <a:rPr lang="it-IT" sz="2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of an </a:t>
            </a:r>
            <a:r>
              <a:rPr lang="it-IT" sz="2800" b="1" dirty="0">
                <a:solidFill>
                  <a:schemeClr val="dk1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estimator</a:t>
            </a:r>
            <a:r>
              <a:rPr lang="it-IT" sz="2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x </a:t>
            </a:r>
            <a:r>
              <a:rPr lang="it-IT" sz="2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the </a:t>
            </a:r>
            <a:r>
              <a:rPr lang="it-IT" sz="2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difference</a:t>
            </a:r>
            <a:r>
              <a:rPr lang="it-IT" sz="2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between</a:t>
            </a:r>
            <a:r>
              <a:rPr lang="it-IT" sz="2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this</a:t>
            </a:r>
            <a:r>
              <a:rPr lang="it-IT" sz="2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estimator's</a:t>
            </a:r>
            <a:r>
              <a:rPr lang="it-IT" sz="2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800" b="1" dirty="0">
                <a:solidFill>
                  <a:schemeClr val="dk1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expected value</a:t>
            </a:r>
            <a:r>
              <a:rPr lang="it-IT" sz="2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and the </a:t>
            </a:r>
            <a:r>
              <a:rPr lang="it-IT" sz="2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true</a:t>
            </a:r>
            <a:r>
              <a:rPr lang="it-IT" sz="2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value</a:t>
            </a:r>
            <a:r>
              <a:rPr lang="it-IT" sz="2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of the </a:t>
            </a:r>
            <a:r>
              <a:rPr lang="it-IT" sz="2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parameter</a:t>
            </a:r>
            <a:r>
              <a:rPr lang="it-IT" sz="2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being</a:t>
            </a:r>
            <a:r>
              <a:rPr lang="it-IT" sz="2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estimated</a:t>
            </a:r>
            <a:r>
              <a:rPr lang="it-IT" sz="2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8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Bias</a:t>
            </a:r>
            <a:r>
              <a:rPr lang="it-IT" sz="2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(x) = E[x] - y</a:t>
            </a:r>
            <a:endParaRPr sz="28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Char char="●"/>
            </a:pPr>
            <a:r>
              <a:rPr lang="it-IT" sz="2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 </a:t>
            </a:r>
            <a:r>
              <a:rPr lang="it-IT" sz="28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estimator</a:t>
            </a:r>
            <a:r>
              <a:rPr lang="it-IT" sz="2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called</a:t>
            </a:r>
            <a:r>
              <a:rPr lang="it-IT" sz="2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8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unbiased</a:t>
            </a:r>
            <a:r>
              <a:rPr lang="it-IT" sz="2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if</a:t>
            </a:r>
            <a:r>
              <a:rPr lang="it-IT" sz="2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this</a:t>
            </a:r>
            <a:r>
              <a:rPr lang="it-IT" sz="2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difference</a:t>
            </a:r>
            <a:r>
              <a:rPr lang="it-IT" sz="2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zero; i.e., </a:t>
            </a:r>
            <a:r>
              <a:rPr lang="it-IT" sz="2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if</a:t>
            </a:r>
            <a:endParaRPr sz="28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E[estimator] = </a:t>
            </a:r>
            <a:r>
              <a:rPr lang="it-IT" sz="2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quantity</a:t>
            </a:r>
            <a:r>
              <a:rPr lang="it-IT" sz="2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being</a:t>
            </a:r>
            <a:r>
              <a:rPr lang="it-IT" sz="2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estimated</a:t>
            </a:r>
            <a:r>
              <a:rPr lang="it-IT" sz="2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8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0"/>
          <p:cNvSpPr txBox="1">
            <a:spLocks noGrp="1"/>
          </p:cNvSpPr>
          <p:nvPr>
            <p:ph type="title"/>
          </p:nvPr>
        </p:nvSpPr>
        <p:spPr>
          <a:xfrm>
            <a:off x="685800" y="18010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 dirty="0">
                <a:latin typeface="Proxima Nova"/>
                <a:ea typeface="Proxima Nova"/>
                <a:cs typeface="Proxima Nova"/>
                <a:sym typeface="Proxima Nova"/>
              </a:rPr>
              <a:t>Estimator </a:t>
            </a:r>
            <a:r>
              <a:rPr lang="it-IT" sz="4400" dirty="0" err="1">
                <a:latin typeface="Proxima Nova"/>
                <a:ea typeface="Proxima Nova"/>
                <a:cs typeface="Proxima Nova"/>
                <a:sym typeface="Proxima Nova"/>
              </a:rPr>
              <a:t>Variance</a:t>
            </a:r>
            <a:r>
              <a:rPr lang="it-IT" sz="4400" dirty="0"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it-IT" sz="4400" dirty="0" err="1">
                <a:latin typeface="Proxima Nova"/>
                <a:ea typeface="Proxima Nova"/>
                <a:cs typeface="Proxima Nova"/>
                <a:sym typeface="Proxima Nova"/>
              </a:rPr>
              <a:t>def</a:t>
            </a:r>
            <a:r>
              <a:rPr lang="it-IT" sz="4400" dirty="0">
                <a:latin typeface="Proxima Nova"/>
                <a:ea typeface="Proxima Nova"/>
                <a:cs typeface="Proxima Nova"/>
                <a:sym typeface="Proxima Nova"/>
              </a:rPr>
              <a:t>) </a:t>
            </a:r>
            <a:endParaRPr sz="32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2" name="Google Shape;322;p40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/>
              <a:t>29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3" name="Google Shape;323;p40"/>
          <p:cNvSpPr txBox="1"/>
          <p:nvPr/>
        </p:nvSpPr>
        <p:spPr>
          <a:xfrm>
            <a:off x="304556" y="1395975"/>
            <a:ext cx="8534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Definition </a:t>
            </a:r>
            <a:r>
              <a:rPr lang="it-IT" sz="2800" b="1" i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Variance</a:t>
            </a:r>
            <a:r>
              <a:rPr lang="it-IT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</a:t>
            </a:r>
            <a:r>
              <a:rPr lang="it-IT" sz="2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variance</a:t>
            </a:r>
            <a:r>
              <a:rPr lang="it-IT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of an </a:t>
            </a:r>
            <a:r>
              <a:rPr lang="it-IT" sz="2800" b="1">
                <a:solidFill>
                  <a:schemeClr val="dk1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estimator</a:t>
            </a:r>
            <a:r>
              <a:rPr lang="it-IT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is the expected squared error between the estimate x and the expected value.</a:t>
            </a:r>
            <a:endParaRPr sz="2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Variance(x) = E[(x - E(x))</a:t>
            </a:r>
            <a:r>
              <a:rPr lang="it-IT" sz="2800" baseline="30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it-IT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]</a:t>
            </a:r>
            <a:endParaRPr sz="2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Issues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29875" y="1219200"/>
            <a:ext cx="8509200" cy="46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Proxima Nova"/>
              <a:buAutoNum type="arabicPeriod"/>
            </a:pPr>
            <a:r>
              <a:rPr lang="it-IT" sz="29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Which performance measure we should use?</a:t>
            </a:r>
            <a:endParaRPr sz="29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925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Proxima Nova"/>
              <a:buAutoNum type="arabicPeriod"/>
            </a:pPr>
            <a:r>
              <a:rPr lang="it-IT" sz="29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How well can a classifier be expected to perform on “novel” data, not used for training?</a:t>
            </a:r>
            <a:endParaRPr sz="29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925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Proxima Nova"/>
              <a:buAutoNum type="arabicPeriod"/>
            </a:pPr>
            <a:r>
              <a:rPr lang="it-IT" sz="29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Since a performance measure is an estimate on a sample, how accurate is our estimate?</a:t>
            </a:r>
            <a:endParaRPr sz="29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925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Proxima Nova"/>
              <a:buAutoNum type="arabicPeriod"/>
            </a:pPr>
            <a:r>
              <a:rPr lang="it-IT" sz="29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How to compare performances of different hypotheses or those of different classifiers?</a:t>
            </a:r>
            <a:endParaRPr sz="29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Google Shape;79;p16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>
                <a:latin typeface="Proxima Nova"/>
                <a:ea typeface="Proxima Nova"/>
                <a:cs typeface="Proxima Nova"/>
                <a:sym typeface="Proxima Nova"/>
              </a:rPr>
              <a:t>3</a:t>
            </a:fld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1"/>
          <p:cNvSpPr txBox="1">
            <a:spLocks noGrp="1"/>
          </p:cNvSpPr>
          <p:nvPr>
            <p:ph type="title"/>
          </p:nvPr>
        </p:nvSpPr>
        <p:spPr>
          <a:xfrm>
            <a:off x="0" y="457200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Questions to be considered 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in hypothesis testing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9" name="Google Shape;329;p41" title="Q1"/>
          <p:cNvSpPr txBox="1">
            <a:spLocks noGrp="1"/>
          </p:cNvSpPr>
          <p:nvPr>
            <p:ph type="body" idx="1"/>
          </p:nvPr>
        </p:nvSpPr>
        <p:spPr>
          <a:xfrm>
            <a:off x="304800" y="1676400"/>
            <a:ext cx="86388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lang="it-IT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Let </a:t>
            </a:r>
            <a:r>
              <a:rPr lang="it-IT" sz="2000" i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</a:t>
            </a:r>
            <a:r>
              <a:rPr lang="it-IT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be a model learned by a specific ML algorithm </a:t>
            </a:r>
            <a:r>
              <a:rPr lang="it-IT" sz="2000" i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</a:t>
            </a:r>
            <a:r>
              <a:rPr lang="it-IT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with some specific hyper-parameters. We denote </a:t>
            </a:r>
            <a:r>
              <a:rPr lang="it-IT" sz="2000" i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</a:t>
            </a:r>
            <a:r>
              <a:rPr lang="it-IT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as a “hypothesis”, and the objective is </a:t>
            </a:r>
            <a:r>
              <a:rPr lang="it-IT" sz="20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to estimate its prediction accuracy</a:t>
            </a:r>
            <a:r>
              <a:rPr lang="it-IT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.  The following are relevant questions:</a:t>
            </a:r>
            <a:endParaRPr sz="2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AutoNum type="arabicPeriod"/>
            </a:pPr>
            <a:r>
              <a:rPr lang="it-IT" sz="2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Q1</a:t>
            </a:r>
            <a:r>
              <a:rPr lang="it-IT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Given the observed accuracy of </a:t>
            </a:r>
            <a:r>
              <a:rPr lang="it-IT" sz="2000" i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 </a:t>
            </a:r>
            <a:r>
              <a:rPr lang="it-IT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over a limited sample of test data</a:t>
            </a:r>
            <a:r>
              <a:rPr lang="it-IT" sz="2000" i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S, </a:t>
            </a:r>
            <a:r>
              <a:rPr lang="it-IT" sz="2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how well does this estimate </a:t>
            </a:r>
            <a:r>
              <a:rPr lang="it-IT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its accuracy over additional (unseen) instances?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AutoNum type="arabicPeriod"/>
            </a:pPr>
            <a:r>
              <a:rPr lang="it-IT" sz="2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Q2</a:t>
            </a:r>
            <a:r>
              <a:rPr lang="it-IT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Given that one hypothesis </a:t>
            </a:r>
            <a:r>
              <a:rPr lang="it-IT" sz="2000" i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</a:t>
            </a:r>
            <a:r>
              <a:rPr lang="it-IT" sz="2000" i="1" baseline="-25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it-IT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outperforms another, </a:t>
            </a:r>
            <a:r>
              <a:rPr lang="it-IT" sz="2000" i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</a:t>
            </a:r>
            <a:r>
              <a:rPr lang="it-IT" sz="2000" i="1" baseline="-25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it-IT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,over some sample data S, </a:t>
            </a:r>
            <a:r>
              <a:rPr lang="it-IT" sz="2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how probable is</a:t>
            </a:r>
            <a:r>
              <a:rPr lang="it-IT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it that this hypothesis is more accurate </a:t>
            </a:r>
            <a:r>
              <a:rPr lang="it-IT" sz="2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 general </a:t>
            </a:r>
            <a:r>
              <a:rPr lang="it-IT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(= over the full instance space)?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AutoNum type="arabicPeriod"/>
            </a:pPr>
            <a:r>
              <a:rPr lang="it-IT" sz="2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Q3</a:t>
            </a:r>
            <a:r>
              <a:rPr lang="it-IT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When available classified data is limited, what is the </a:t>
            </a:r>
            <a:r>
              <a:rPr lang="it-IT" sz="2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best way to use </a:t>
            </a:r>
            <a:r>
              <a:rPr lang="it-IT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this data to both learn a hypothesis and estimate its accuracy?</a:t>
            </a:r>
            <a:endParaRPr sz="2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0" name="Google Shape;330;p41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>
                <a:latin typeface="Proxima Nova"/>
                <a:ea typeface="Proxima Nova"/>
                <a:cs typeface="Proxima Nova"/>
                <a:sym typeface="Proxima Nova"/>
              </a:rPr>
              <a:t>30</a:t>
            </a:fld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0" y="251250"/>
            <a:ext cx="8205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800">
                <a:latin typeface="Proxima Nova"/>
                <a:ea typeface="Proxima Nova"/>
                <a:cs typeface="Proxima Nova"/>
                <a:sym typeface="Proxima Nova"/>
              </a:rPr>
              <a:t>Estimating Hypothesis Accuracy</a:t>
            </a:r>
            <a:endParaRPr sz="3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6" name="Google Shape;336;p42"/>
          <p:cNvSpPr txBox="1">
            <a:spLocks noGrp="1"/>
          </p:cNvSpPr>
          <p:nvPr>
            <p:ph type="body" idx="1"/>
          </p:nvPr>
        </p:nvSpPr>
        <p:spPr>
          <a:xfrm>
            <a:off x="143475" y="1136250"/>
            <a:ext cx="88857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</a:pPr>
            <a:r>
              <a:rPr lang="it-IT" sz="23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 </a:t>
            </a:r>
            <a:r>
              <a:rPr lang="it-IT" sz="23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better</a:t>
            </a:r>
            <a:r>
              <a:rPr lang="it-IT" sz="23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formulation</a:t>
            </a:r>
            <a:r>
              <a:rPr lang="it-IT" sz="23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of Q1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3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lvl="1" indent="-2603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➢"/>
            </a:pP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Given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hypothesis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and a data sample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containing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i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instances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drawn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at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random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according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to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distribution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i="1" dirty="0">
                <a:solidFill>
                  <a:srgbClr val="000000"/>
                </a:solidFill>
                <a:latin typeface="Arial Rounded MT Bold" panose="020F0704030504030204" pitchFamily="34" charset="77"/>
                <a:ea typeface="Proxima Nova"/>
                <a:cs typeface="Proxima Nova"/>
                <a:sym typeface="Proxima Nova"/>
              </a:rPr>
              <a:t>D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what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the best estimate 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of the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accuracy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of </a:t>
            </a:r>
            <a:r>
              <a:rPr lang="it-IT" sz="2000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over 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future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instances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drawn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from the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same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distribution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? </a:t>
            </a:r>
            <a:endParaRPr sz="20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lvl="0" indent="0" algn="ctr" rtl="0">
              <a:spcBef>
                <a:spcPts val="480"/>
              </a:spcBef>
              <a:spcAft>
                <a:spcPts val="0"/>
              </a:spcAft>
              <a:buNone/>
            </a:pP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Need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to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consider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r>
              <a:rPr lang="it-IT" sz="2000" b="1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sample </a:t>
            </a:r>
            <a:r>
              <a:rPr lang="it-IT" sz="2000" b="1" i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000" b="1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vs. </a:t>
            </a:r>
            <a:r>
              <a:rPr lang="it-IT" sz="2000" b="1" i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true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b="1" i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endParaRPr sz="2000" b="1" i="1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sz="600" b="1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lvl="1" indent="-2603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➢"/>
            </a:pP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What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the «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probable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» in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this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accuracy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estimate? </a:t>
            </a:r>
            <a:endParaRPr sz="20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None/>
            </a:pP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Need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to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consider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: </a:t>
            </a:r>
            <a:r>
              <a:rPr lang="it-IT" sz="2000" b="1" i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confidence</a:t>
            </a:r>
            <a:r>
              <a:rPr lang="it-IT" sz="2000" b="1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b="1" i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intervals</a:t>
            </a:r>
            <a:r>
              <a:rPr lang="it-IT" sz="2000" b="1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(i.e., </a:t>
            </a:r>
            <a:r>
              <a:rPr lang="it-IT" sz="2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Δ</a:t>
            </a:r>
            <a:r>
              <a:rPr lang="it-IT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the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absolute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2000" b="1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sz="6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556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roxima Nova"/>
              <a:buChar char="●"/>
            </a:pP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other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terms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if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we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measure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an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rate</a:t>
            </a:r>
            <a:r>
              <a:rPr lang="it-IT" sz="2000" b="1" dirty="0">
                <a:solidFill>
                  <a:srgbClr val="4A86E8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(sample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) of,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say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20% on a sample test set, the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true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rate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of </a:t>
            </a:r>
            <a:r>
              <a:rPr lang="it-IT" sz="2000" b="1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on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any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sample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not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guaranteed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to be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exactly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20%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Let’s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say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that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it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 20% ±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Δ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endParaRPr sz="20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1" indent="457200" algn="l" rtl="0">
              <a:spcBef>
                <a:spcPts val="48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Can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we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estimate the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value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of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Δ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endParaRPr sz="20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7" name="Google Shape;337;p42"/>
          <p:cNvSpPr txBox="1"/>
          <p:nvPr/>
        </p:nvSpPr>
        <p:spPr>
          <a:xfrm>
            <a:off x="7154475" y="175050"/>
            <a:ext cx="15336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it-IT" sz="6000" b="1">
                <a:latin typeface="Proxima Nova"/>
                <a:ea typeface="Proxima Nova"/>
                <a:cs typeface="Proxima Nova"/>
                <a:sym typeface="Proxima Nova"/>
              </a:rPr>
              <a:t>Q</a:t>
            </a:r>
            <a:r>
              <a:rPr lang="it-IT" sz="60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60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8" name="Google Shape;338;p42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>
                <a:latin typeface="Proxima Nova"/>
                <a:ea typeface="Proxima Nova"/>
                <a:cs typeface="Proxima Nova"/>
                <a:sym typeface="Proxima Nova"/>
              </a:rPr>
              <a:t>31</a:t>
            </a:fld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3"/>
          <p:cNvSpPr txBox="1">
            <a:spLocks noGrp="1"/>
          </p:cNvSpPr>
          <p:nvPr>
            <p:ph type="title"/>
          </p:nvPr>
        </p:nvSpPr>
        <p:spPr>
          <a:xfrm>
            <a:off x="685800" y="134925"/>
            <a:ext cx="7772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0">
                <a:latin typeface="Proxima Nova"/>
                <a:ea typeface="Proxima Nova"/>
                <a:cs typeface="Proxima Nova"/>
                <a:sym typeface="Proxima Nova"/>
              </a:rPr>
              <a:t>Sample Error and True Error</a:t>
            </a:r>
            <a:endParaRPr sz="4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4" name="Google Shape;344;p43"/>
          <p:cNvSpPr txBox="1">
            <a:spLocks noGrp="1"/>
          </p:cNvSpPr>
          <p:nvPr>
            <p:ph type="body" idx="1"/>
          </p:nvPr>
        </p:nvSpPr>
        <p:spPr>
          <a:xfrm>
            <a:off x="203700" y="778475"/>
            <a:ext cx="87705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it-IT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Definition </a:t>
            </a:r>
            <a:r>
              <a:rPr lang="it-IT" b="1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Sample </a:t>
            </a:r>
            <a:r>
              <a:rPr lang="it-IT" b="1" i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(i.e., </a:t>
            </a:r>
            <a:r>
              <a:rPr lang="it-IT" i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i="1" baseline="-25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(h), </a:t>
            </a:r>
            <a:r>
              <a:rPr lang="it-IT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rate</a:t>
            </a:r>
            <a:r>
              <a:rPr lang="it-IT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):</a:t>
            </a:r>
            <a:endParaRPr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The </a:t>
            </a:r>
            <a:r>
              <a:rPr lang="it-IT" b="1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sample </a:t>
            </a:r>
            <a:r>
              <a:rPr lang="it-IT" b="1" i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of </a:t>
            </a:r>
            <a:r>
              <a:rPr lang="it-IT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hypothesis</a:t>
            </a:r>
            <a:r>
              <a:rPr lang="it-IT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h(x)</a:t>
            </a:r>
            <a:r>
              <a:rPr lang="it-IT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for the target </a:t>
            </a:r>
            <a:r>
              <a:rPr lang="it-IT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function</a:t>
            </a:r>
            <a:r>
              <a:rPr lang="it-IT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i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</a:t>
            </a:r>
            <a:r>
              <a:rPr lang="it-IT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(x) (</a:t>
            </a:r>
            <a:r>
              <a:rPr lang="it-IT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</a:t>
            </a:r>
            <a:r>
              <a:rPr lang="it-IT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ground-truth</a:t>
            </a:r>
            <a:r>
              <a:rPr lang="it-IT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classification</a:t>
            </a:r>
            <a:r>
              <a:rPr lang="it-IT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of </a:t>
            </a:r>
            <a:r>
              <a:rPr lang="it-IT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instances</a:t>
            </a:r>
            <a:r>
              <a:rPr lang="it-IT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x in </a:t>
            </a:r>
            <a:r>
              <a:rPr lang="it-IT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),</a:t>
            </a:r>
            <a:r>
              <a:rPr lang="it-IT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on a  data sample </a:t>
            </a:r>
            <a:r>
              <a:rPr lang="it-IT" i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SzPts val="2200"/>
              <a:buFont typeface="Arial"/>
              <a:buNone/>
            </a:pPr>
            <a:endParaRPr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rPr lang="it-IT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    </a:t>
            </a:r>
            <a:r>
              <a:rPr lang="it-IT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where</a:t>
            </a:r>
            <a:r>
              <a:rPr lang="it-IT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lvl="1" indent="-285750" algn="l" rtl="0"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➢"/>
            </a:pPr>
            <a:r>
              <a:rPr lang="it-IT" sz="1800" i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</a:t>
            </a:r>
            <a:r>
              <a:rPr lang="it-IT" sz="18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8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18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the </a:t>
            </a:r>
            <a:r>
              <a:rPr lang="it-IT" sz="18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number</a:t>
            </a:r>
            <a:r>
              <a:rPr lang="it-IT" sz="18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of </a:t>
            </a:r>
            <a:r>
              <a:rPr lang="it-IT" sz="18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instances</a:t>
            </a:r>
            <a:r>
              <a:rPr lang="it-IT" sz="18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in sample </a:t>
            </a:r>
            <a:r>
              <a:rPr lang="it-IT" sz="1800" i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endParaRPr sz="1800" i="1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➢"/>
            </a:pPr>
            <a:r>
              <a:rPr lang="it-IT" sz="1800" i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r>
              <a:rPr lang="it-IT" sz="1800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8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18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the </a:t>
            </a:r>
            <a:r>
              <a:rPr lang="it-IT" sz="18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number</a:t>
            </a:r>
            <a:r>
              <a:rPr lang="it-IT" sz="18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of </a:t>
            </a:r>
            <a:r>
              <a:rPr lang="it-IT" sz="18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misclassified</a:t>
            </a:r>
            <a:r>
              <a:rPr lang="it-IT" sz="18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8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instances</a:t>
            </a:r>
            <a:r>
              <a:rPr lang="it-IT" sz="18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8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➢"/>
            </a:pPr>
            <a:r>
              <a:rPr lang="it-IT" sz="1800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h(x)</a:t>
            </a:r>
            <a:r>
              <a:rPr lang="it-IT" sz="18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8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18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the </a:t>
            </a:r>
            <a:r>
              <a:rPr lang="it-IT" sz="18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classification</a:t>
            </a:r>
            <a:r>
              <a:rPr lang="it-IT" sz="18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8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produced</a:t>
            </a:r>
            <a:r>
              <a:rPr lang="it-IT" sz="18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by </a:t>
            </a:r>
            <a:r>
              <a:rPr lang="it-IT" sz="18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our</a:t>
            </a:r>
            <a:r>
              <a:rPr lang="it-IT" sz="18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8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current</a:t>
            </a:r>
            <a:r>
              <a:rPr lang="it-IT" sz="18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model </a:t>
            </a:r>
            <a:r>
              <a:rPr lang="it-IT" sz="1800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</a:t>
            </a:r>
            <a:endParaRPr sz="18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➢"/>
            </a:pPr>
            <a:r>
              <a:rPr lang="it-IT" sz="1800" i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δ</a:t>
            </a:r>
            <a:r>
              <a:rPr lang="it-IT" sz="1800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 </a:t>
            </a:r>
            <a:r>
              <a:rPr lang="it-IT" sz="1800" i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</a:t>
            </a:r>
            <a:r>
              <a:rPr lang="it-IT" sz="1800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(x) ≠ h(x) ) 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= 1 	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if</a:t>
            </a:r>
            <a:r>
              <a:rPr lang="it-IT" sz="1800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800" i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</a:t>
            </a:r>
            <a:r>
              <a:rPr lang="it-IT" sz="1800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(x) ≠ h(x)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and 0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otherwise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6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17500" algn="l" rtl="0"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it-IT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Definition True </a:t>
            </a:r>
            <a:r>
              <a:rPr lang="it-IT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(i.e., </a:t>
            </a:r>
            <a:r>
              <a:rPr lang="it-IT" i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i="1" baseline="-25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</a:t>
            </a:r>
            <a:r>
              <a:rPr lang="it-IT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(h), </a:t>
            </a:r>
            <a:r>
              <a:rPr lang="it-IT" i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lang="it-IT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r>
              <a:rPr lang="it-IT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endParaRPr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0">
              <a:spcBef>
                <a:spcPts val="440"/>
              </a:spcBef>
              <a:buNone/>
            </a:pPr>
            <a:r>
              <a:rPr lang="it-IT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The </a:t>
            </a:r>
            <a:r>
              <a:rPr lang="it-IT" b="1" i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true</a:t>
            </a:r>
            <a:r>
              <a:rPr lang="it-IT" b="1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b="1" i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of </a:t>
            </a:r>
            <a:r>
              <a:rPr lang="it-IT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hypothesis</a:t>
            </a:r>
            <a:r>
              <a:rPr lang="it-IT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</a:t>
            </a:r>
            <a:r>
              <a:rPr lang="it-IT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for the target (</a:t>
            </a:r>
            <a:r>
              <a:rPr lang="it-IT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unknown</a:t>
            </a:r>
            <a:r>
              <a:rPr lang="it-IT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) </a:t>
            </a:r>
            <a:r>
              <a:rPr lang="it-IT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classification</a:t>
            </a:r>
            <a:r>
              <a:rPr lang="it-IT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function</a:t>
            </a:r>
            <a:r>
              <a:rPr lang="it-IT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i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</a:t>
            </a:r>
            <a:r>
              <a:rPr lang="it-IT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and </a:t>
            </a:r>
            <a:r>
              <a:rPr lang="it-IT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distribution</a:t>
            </a:r>
            <a:r>
              <a:rPr lang="it-IT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i="1" dirty="0">
                <a:solidFill>
                  <a:srgbClr val="000000"/>
                </a:solidFill>
                <a:latin typeface="Arial Rounded MT Bold" panose="020F0704030504030204" pitchFamily="34" charset="77"/>
                <a:ea typeface="Proxima Nova"/>
                <a:cs typeface="Proxima Nova"/>
                <a:sym typeface="Proxima Nova"/>
              </a:rPr>
              <a:t>D</a:t>
            </a:r>
            <a:r>
              <a:rPr lang="it-IT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of </a:t>
            </a:r>
            <a:r>
              <a:rPr lang="it-IT" i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instances</a:t>
            </a:r>
            <a:r>
              <a:rPr lang="it-IT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the </a:t>
            </a:r>
            <a:r>
              <a:rPr lang="it-IT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probability</a:t>
            </a:r>
            <a:r>
              <a:rPr lang="it-IT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that</a:t>
            </a:r>
            <a:r>
              <a:rPr lang="it-IT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</a:t>
            </a:r>
            <a:r>
              <a:rPr lang="it-IT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will</a:t>
            </a:r>
            <a:r>
              <a:rPr lang="it-IT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misclassify</a:t>
            </a:r>
            <a:r>
              <a:rPr lang="it-IT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any</a:t>
            </a:r>
            <a:r>
              <a:rPr lang="it-IT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instance</a:t>
            </a:r>
            <a:r>
              <a:rPr lang="it-IT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it-IT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drawn</a:t>
            </a:r>
            <a:r>
              <a:rPr lang="it-IT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at</a:t>
            </a:r>
            <a:r>
              <a:rPr lang="it-IT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random </a:t>
            </a:r>
            <a:r>
              <a:rPr lang="it-IT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according</a:t>
            </a:r>
            <a:r>
              <a:rPr lang="it-IT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to </a:t>
            </a:r>
            <a:r>
              <a:rPr lang="it-IT" i="1" dirty="0">
                <a:solidFill>
                  <a:srgbClr val="000000"/>
                </a:solidFill>
                <a:latin typeface="Arial Rounded MT Bold" panose="020F0704030504030204" pitchFamily="34" charset="77"/>
                <a:ea typeface="Proxima Nova"/>
                <a:cs typeface="Proxima Nova"/>
                <a:sym typeface="Proxima Nova"/>
              </a:rPr>
              <a:t>D</a:t>
            </a:r>
            <a:r>
              <a:rPr lang="it-IT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endParaRPr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 algn="ctr" rtl="0">
              <a:spcBef>
                <a:spcPts val="480"/>
              </a:spcBef>
              <a:spcAft>
                <a:spcPts val="0"/>
              </a:spcAft>
              <a:buSzPts val="2400"/>
              <a:buFont typeface="Arial"/>
              <a:buNone/>
            </a:pPr>
            <a:endParaRPr b="1" i="1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5" name="Google Shape;345;p43"/>
          <p:cNvSpPr txBox="1"/>
          <p:nvPr/>
        </p:nvSpPr>
        <p:spPr>
          <a:xfrm>
            <a:off x="1362900" y="5312475"/>
            <a:ext cx="7095300" cy="399900"/>
          </a:xfrm>
          <a:prstGeom prst="rect">
            <a:avLst/>
          </a:prstGeom>
          <a:gradFill>
            <a:gsLst>
              <a:gs pos="0">
                <a:srgbClr val="8DFFD8"/>
              </a:gs>
              <a:gs pos="35000">
                <a:srgbClr val="B0FFE2"/>
              </a:gs>
              <a:gs pos="100000">
                <a:srgbClr val="DFFFF4"/>
              </a:gs>
            </a:gsLst>
            <a:lin ang="16200000" scaled="0"/>
          </a:gradFill>
          <a:ln w="9525" cap="flat" cmpd="sng">
            <a:solidFill>
              <a:srgbClr val="00CB97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it-IT" sz="1800" i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1800" i="1" baseline="-25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1800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(h)</a:t>
            </a:r>
            <a:r>
              <a:rPr lang="it-IT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an </a:t>
            </a:r>
            <a:r>
              <a:rPr lang="it-IT" sz="2000" b="1" dirty="0">
                <a:latin typeface="Proxima Nova"/>
                <a:ea typeface="Proxima Nova"/>
                <a:cs typeface="Proxima Nova"/>
                <a:sym typeface="Proxima Nova"/>
              </a:rPr>
              <a:t>estimator</a:t>
            </a:r>
            <a:r>
              <a:rPr lang="it-IT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of </a:t>
            </a:r>
            <a:r>
              <a:rPr lang="it-IT" sz="1800" i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1800" i="1" baseline="-25000" dirty="0">
                <a:latin typeface="Arial Rounded MT Bold" panose="020F0704030504030204" pitchFamily="34" charset="77"/>
                <a:ea typeface="Proxima Nova"/>
                <a:cs typeface="Proxima Nova"/>
                <a:sym typeface="Proxima Nova"/>
              </a:rPr>
              <a:t> D</a:t>
            </a:r>
            <a:r>
              <a:rPr lang="it-IT" sz="1800" i="1" baseline="-25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800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(h)</a:t>
            </a:r>
            <a:r>
              <a:rPr lang="it-IT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sz="2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which</a:t>
            </a:r>
            <a:r>
              <a:rPr lang="it-IT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 </a:t>
            </a:r>
            <a:r>
              <a:rPr lang="it-IT" sz="2000" b="1" dirty="0" err="1">
                <a:latin typeface="Proxima Nova"/>
                <a:ea typeface="Proxima Nova"/>
                <a:cs typeface="Proxima Nova"/>
                <a:sym typeface="Proxima Nova"/>
              </a:rPr>
              <a:t>probability</a:t>
            </a:r>
            <a:r>
              <a:rPr lang="it-IT" sz="2000" b="1" dirty="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7" name="Google Shape;347;p43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>
                <a:latin typeface="Proxima Nova"/>
                <a:ea typeface="Proxima Nova"/>
                <a:cs typeface="Proxima Nova"/>
                <a:sym typeface="Proxima Nova"/>
              </a:rPr>
              <a:t>32</a:t>
            </a:fld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8" name="Google Shape;348;p43"/>
          <p:cNvSpPr txBox="1"/>
          <p:nvPr/>
        </p:nvSpPr>
        <p:spPr>
          <a:xfrm>
            <a:off x="615799" y="5840650"/>
            <a:ext cx="7963121" cy="399900"/>
          </a:xfrm>
          <a:prstGeom prst="rect">
            <a:avLst/>
          </a:prstGeom>
          <a:gradFill>
            <a:gsLst>
              <a:gs pos="0">
                <a:srgbClr val="8DFFD8"/>
              </a:gs>
              <a:gs pos="35000">
                <a:srgbClr val="B0FFE2"/>
              </a:gs>
              <a:gs pos="100000">
                <a:srgbClr val="DFFFF4"/>
              </a:gs>
            </a:gsLst>
            <a:lin ang="16200038" scaled="0"/>
          </a:gradFill>
          <a:ln w="9525" cap="flat" cmpd="sng">
            <a:solidFill>
              <a:srgbClr val="00CB97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it-IT" sz="2000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So, </a:t>
            </a:r>
            <a:r>
              <a:rPr lang="it-IT" sz="2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how</a:t>
            </a:r>
            <a:r>
              <a:rPr lang="it-IT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good</a:t>
            </a:r>
            <a:r>
              <a:rPr lang="it-IT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this</a:t>
            </a:r>
            <a:r>
              <a:rPr lang="it-IT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estimator</a:t>
            </a:r>
            <a:r>
              <a:rPr lang="it-IT" sz="2000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endParaRPr sz="2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49" name="Google Shape;34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2963" y="1801050"/>
            <a:ext cx="5971982" cy="5334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tangolo 1">
                <a:extLst>
                  <a:ext uri="{FF2B5EF4-FFF2-40B4-BE49-F238E27FC236}">
                    <a16:creationId xmlns:a16="http://schemas.microsoft.com/office/drawing/2014/main" id="{81F9C248-951B-8C44-9CEB-B17A6292C248}"/>
                  </a:ext>
                </a:extLst>
              </p:cNvPr>
              <p:cNvSpPr/>
              <p:nvPr/>
            </p:nvSpPr>
            <p:spPr>
              <a:xfrm>
                <a:off x="4374528" y="4899636"/>
                <a:ext cx="383452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it-IT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𝑒𝑟𝑟𝑜𝑟</m:t>
                              </m:r>
                            </m:e>
                            <m:sub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it-IT" sz="180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it-IT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𝑃𝑟</m:t>
                              </m:r>
                            </m:e>
                            <m:sub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sz="180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it-IT" sz="180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sz="18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it-IT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it-IT" sz="180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it-IT" sz="1800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it-IT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2" name="Rettangolo 1">
                <a:extLst>
                  <a:ext uri="{FF2B5EF4-FFF2-40B4-BE49-F238E27FC236}">
                    <a16:creationId xmlns:a16="http://schemas.microsoft.com/office/drawing/2014/main" id="{81F9C248-951B-8C44-9CEB-B17A6292C2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528" y="4899636"/>
                <a:ext cx="3834523" cy="369332"/>
              </a:xfrm>
              <a:prstGeom prst="rect">
                <a:avLst/>
              </a:prstGeom>
              <a:blipFill>
                <a:blip r:embed="rId4"/>
                <a:stretch>
                  <a:fillRect t="-113333" r="-990" b="-18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4"/>
          <p:cNvSpPr txBox="1">
            <a:spLocks noGrp="1"/>
          </p:cNvSpPr>
          <p:nvPr>
            <p:ph type="title"/>
          </p:nvPr>
        </p:nvSpPr>
        <p:spPr>
          <a:xfrm>
            <a:off x="842963" y="19845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Estimate, probability 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and random variables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5" name="Google Shape;355;p44"/>
          <p:cNvSpPr txBox="1">
            <a:spLocks noGrp="1"/>
          </p:cNvSpPr>
          <p:nvPr>
            <p:ph type="body" idx="1"/>
          </p:nvPr>
        </p:nvSpPr>
        <p:spPr>
          <a:xfrm>
            <a:off x="332825" y="1371600"/>
            <a:ext cx="8439900" cy="3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We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are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given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 sample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of </a:t>
            </a:r>
            <a:r>
              <a:rPr lang="it-IT" sz="2000" i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instances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we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classify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with </a:t>
            </a:r>
            <a:r>
              <a:rPr lang="it-IT" sz="2000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h(x)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and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we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measure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i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errors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we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then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estimate the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probability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of </a:t>
            </a:r>
            <a:r>
              <a:rPr lang="it-IT" sz="2000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h(x)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endParaRPr sz="20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000" baseline="-25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(h) =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it-IT" sz="2000" i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errors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in </a:t>
            </a:r>
            <a:r>
              <a:rPr lang="it-IT" sz="2000" i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instances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) =        = 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1 -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accuracy</a:t>
            </a:r>
            <a:r>
              <a:rPr lang="it-IT" sz="2000" b="1" i="1" baseline="-25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2000" b="1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(h)</a:t>
            </a:r>
            <a:endParaRPr sz="20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>
              <a:spcBef>
                <a:spcPts val="400"/>
              </a:spcBef>
              <a:buClr>
                <a:srgbClr val="000000"/>
              </a:buClr>
              <a:buSzPts val="2000"/>
              <a:buFont typeface="Proxima Nova"/>
              <a:buChar char="●"/>
            </a:pPr>
            <a:r>
              <a:rPr lang="it-IT" sz="2000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Note: </a:t>
            </a:r>
            <a:r>
              <a:rPr lang="it-IT" sz="2000" i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We</a:t>
            </a:r>
            <a:r>
              <a:rPr lang="it-IT" sz="2000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call </a:t>
            </a:r>
            <a:r>
              <a:rPr lang="it-IT" sz="2000" i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2000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“sample” </a:t>
            </a:r>
            <a:r>
              <a:rPr lang="it-IT" sz="2000" i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since</a:t>
            </a:r>
            <a:r>
              <a:rPr lang="it-IT" sz="2000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i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it</a:t>
            </a:r>
            <a:r>
              <a:rPr lang="it-IT" sz="2000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can be </a:t>
            </a:r>
            <a:r>
              <a:rPr lang="it-IT" sz="2000" b="1" i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any</a:t>
            </a:r>
            <a:r>
              <a:rPr lang="it-IT" sz="2000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subset X’ of  X  </a:t>
            </a:r>
            <a:r>
              <a:rPr lang="it-IT" sz="2000" i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sampled</a:t>
            </a:r>
            <a:r>
              <a:rPr lang="it-IT" sz="2000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i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according</a:t>
            </a:r>
            <a:r>
              <a:rPr lang="it-IT" sz="2000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to </a:t>
            </a:r>
            <a:r>
              <a:rPr lang="it-IT" sz="2000" i="1" dirty="0">
                <a:solidFill>
                  <a:schemeClr val="dk1"/>
                </a:solidFill>
                <a:latin typeface="Arial Rounded MT Bold" panose="020F0704030504030204" pitchFamily="34" charset="77"/>
                <a:ea typeface="Proxima Nova"/>
                <a:cs typeface="Proxima Nova"/>
                <a:sym typeface="Proxima Nova"/>
              </a:rPr>
              <a:t>D</a:t>
            </a:r>
            <a:r>
              <a:rPr lang="it-IT" sz="2000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endParaRPr sz="2000" i="1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000" i="1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roxima Nova"/>
              <a:buChar char="●"/>
            </a:pP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However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sz="2000" i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r>
              <a:rPr lang="it-IT" sz="2000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(or        )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 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random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variable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governed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by 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chance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. 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If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we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get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another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sample S’ of </a:t>
            </a:r>
            <a:r>
              <a:rPr lang="it-IT" sz="2000" i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different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instances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we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may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get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different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number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i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r>
              <a:rPr lang="it-IT" sz="2000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’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and a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different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estimate. In general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000" b="1" baseline="-25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(h) ≠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000" b="1" baseline="-25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2000" b="1" baseline="-25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’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(h)</a:t>
            </a:r>
            <a:endParaRPr sz="20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6" name="Google Shape;356;p44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>
                <a:latin typeface="Proxima Nova"/>
                <a:ea typeface="Proxima Nova"/>
                <a:cs typeface="Proxima Nova"/>
                <a:sym typeface="Proxima Nova"/>
              </a:rPr>
              <a:t>33</a:t>
            </a:fld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7" name="Google Shape;357;p44"/>
          <p:cNvSpPr txBox="1"/>
          <p:nvPr/>
        </p:nvSpPr>
        <p:spPr>
          <a:xfrm>
            <a:off x="7916475" y="175050"/>
            <a:ext cx="10479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it-IT" sz="60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60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58" name="Google Shape;358;p44"/>
          <p:cNvPicPr preferRelativeResize="0"/>
          <p:nvPr/>
        </p:nvPicPr>
        <p:blipFill rotWithShape="1">
          <a:blip r:embed="rId3">
            <a:alphaModFix/>
          </a:blip>
          <a:srcRect l="25645"/>
          <a:stretch/>
        </p:blipFill>
        <p:spPr>
          <a:xfrm>
            <a:off x="5464825" y="2241425"/>
            <a:ext cx="377175" cy="64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4"/>
          <p:cNvPicPr preferRelativeResize="0"/>
          <p:nvPr/>
        </p:nvPicPr>
        <p:blipFill rotWithShape="1">
          <a:blip r:embed="rId3">
            <a:alphaModFix/>
          </a:blip>
          <a:srcRect l="25645"/>
          <a:stretch/>
        </p:blipFill>
        <p:spPr>
          <a:xfrm>
            <a:off x="2485625" y="3947725"/>
            <a:ext cx="267619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4"/>
          <p:cNvSpPr txBox="1"/>
          <p:nvPr/>
        </p:nvSpPr>
        <p:spPr>
          <a:xfrm>
            <a:off x="220275" y="5333125"/>
            <a:ext cx="8593200" cy="708000"/>
          </a:xfrm>
          <a:prstGeom prst="rect">
            <a:avLst/>
          </a:prstGeom>
          <a:gradFill>
            <a:gsLst>
              <a:gs pos="0">
                <a:srgbClr val="8DFFD8"/>
              </a:gs>
              <a:gs pos="35000">
                <a:srgbClr val="B0FFE2"/>
              </a:gs>
              <a:gs pos="100000">
                <a:srgbClr val="DFFFF4"/>
              </a:gs>
            </a:gsLst>
            <a:lin ang="16198662" scaled="0"/>
          </a:gradFill>
          <a:ln w="9525" cap="flat" cmpd="sng">
            <a:solidFill>
              <a:srgbClr val="2D2DC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 </a:t>
            </a:r>
            <a:r>
              <a:rPr lang="it-IT" sz="2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Random Variable</a:t>
            </a:r>
            <a:r>
              <a:rPr lang="it-IT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can be viewed as the name of an experiment with a probabilistic outcome. Its value is the outcome of the experiment. </a:t>
            </a:r>
            <a:endParaRPr sz="20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5"/>
          <p:cNvSpPr txBox="1">
            <a:spLocks noGrp="1"/>
          </p:cNvSpPr>
          <p:nvPr>
            <p:ph type="title"/>
          </p:nvPr>
        </p:nvSpPr>
        <p:spPr>
          <a:xfrm>
            <a:off x="842963" y="19845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Estimate, probability 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and random variables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6" name="Google Shape;366;p45"/>
          <p:cNvSpPr txBox="1">
            <a:spLocks noGrp="1"/>
          </p:cNvSpPr>
          <p:nvPr>
            <p:ph type="body" idx="1"/>
          </p:nvPr>
        </p:nvSpPr>
        <p:spPr>
          <a:xfrm>
            <a:off x="332825" y="1676400"/>
            <a:ext cx="8506500" cy="4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6195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Times New Roman"/>
              <a:buChar char="●"/>
            </a:pPr>
            <a:r>
              <a:rPr lang="it-IT" sz="23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 </a:t>
            </a:r>
            <a:r>
              <a:rPr lang="it-IT" sz="23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simple</a:t>
            </a:r>
            <a:r>
              <a:rPr lang="it-IT" sz="23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experiment</a:t>
            </a:r>
            <a:r>
              <a:rPr lang="it-IT" sz="23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for Random </a:t>
            </a:r>
            <a:r>
              <a:rPr lang="it-IT" sz="23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Variable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endParaRPr sz="23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Make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k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different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sets of trials, in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each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toss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coin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10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times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and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measure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the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number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of “head”.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Although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as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the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number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of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experiments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sz="2300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k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increases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the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average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number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of “head”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occurrences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tend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to ½, in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every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single trial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you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will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likely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obtain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different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numbers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endParaRPr sz="23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6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6195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roxima Nova"/>
              <a:buChar char="●"/>
            </a:pP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coin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tossing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we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know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that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the “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real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” head rate (the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expected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value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for the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fraction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of head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tosses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)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50%,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but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in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hypothesis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testing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we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don’t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know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what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the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real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rate. So,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how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can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we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get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an idea of </a:t>
            </a:r>
            <a:r>
              <a:rPr lang="it-IT" sz="2300" i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300" i="1" baseline="-25000" dirty="0" err="1">
                <a:solidFill>
                  <a:srgbClr val="000000"/>
                </a:solidFill>
                <a:latin typeface="Arial Rounded MT Bold" panose="020F0704030504030204" pitchFamily="34" charset="77"/>
                <a:ea typeface="Proxima Nova"/>
                <a:cs typeface="Proxima Nova"/>
                <a:sym typeface="Proxima Nova"/>
              </a:rPr>
              <a:t>D</a:t>
            </a:r>
            <a:r>
              <a:rPr lang="it-IT" sz="2300" i="1" baseline="-25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(h) 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on the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entire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population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X,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distributed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according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to </a:t>
            </a:r>
            <a:r>
              <a:rPr lang="it-IT" sz="2300" i="1" dirty="0">
                <a:solidFill>
                  <a:srgbClr val="000000"/>
                </a:solidFill>
                <a:latin typeface="Arial Rounded MT Bold" panose="020F0704030504030204" pitchFamily="34" charset="77"/>
                <a:ea typeface="Proxima Nova"/>
                <a:cs typeface="Proxima Nova"/>
                <a:sym typeface="Proxima Nova"/>
              </a:rPr>
              <a:t>D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? </a:t>
            </a:r>
            <a:endParaRPr sz="23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7" name="Google Shape;367;p45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>
                <a:latin typeface="Proxima Nova"/>
                <a:ea typeface="Proxima Nova"/>
                <a:cs typeface="Proxima Nova"/>
                <a:sym typeface="Proxima Nova"/>
              </a:rPr>
              <a:t>34</a:t>
            </a:fld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8" name="Google Shape;368;p45"/>
          <p:cNvSpPr txBox="1"/>
          <p:nvPr/>
        </p:nvSpPr>
        <p:spPr>
          <a:xfrm>
            <a:off x="7916475" y="175050"/>
            <a:ext cx="10479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it-IT" sz="6000" b="1" dirty="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6000" b="1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6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Sample Error &amp; True Error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4" name="Google Shape;374;p46"/>
          <p:cNvSpPr txBox="1">
            <a:spLocks noGrp="1"/>
          </p:cNvSpPr>
          <p:nvPr>
            <p:ph type="body" idx="1"/>
          </p:nvPr>
        </p:nvSpPr>
        <p:spPr>
          <a:xfrm>
            <a:off x="360550" y="1177650"/>
            <a:ext cx="8478600" cy="43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6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the Sample </a:t>
            </a:r>
            <a:r>
              <a:rPr lang="it-IT" sz="26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6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 </a:t>
            </a:r>
            <a:r>
              <a:rPr lang="it-IT" sz="26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good</a:t>
            </a:r>
            <a:r>
              <a:rPr lang="it-IT" sz="26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estimator for the True </a:t>
            </a:r>
            <a:r>
              <a:rPr lang="it-IT" sz="26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6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endParaRPr sz="2600" b="1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We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do </a:t>
            </a: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not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know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the “</a:t>
            </a: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true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” </a:t>
            </a: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probability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however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we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know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that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6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600" b="1" baseline="-25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26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(h)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 </a:t>
            </a:r>
            <a:r>
              <a:rPr lang="it-IT" sz="26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random </a:t>
            </a:r>
            <a:r>
              <a:rPr lang="it-IT" sz="26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variable</a:t>
            </a:r>
            <a:r>
              <a:rPr lang="it-IT" sz="26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that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follows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 </a:t>
            </a:r>
            <a:r>
              <a:rPr lang="it-IT" sz="26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binomial</a:t>
            </a:r>
            <a:r>
              <a:rPr lang="it-IT" sz="26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6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distribution</a:t>
            </a:r>
            <a:r>
              <a:rPr lang="it-IT" sz="26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with </a:t>
            </a: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mean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600" b="1" i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lang="it-IT" sz="26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(the </a:t>
            </a: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unknown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true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rate)</a:t>
            </a:r>
            <a:endParaRPr sz="26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None/>
            </a:pPr>
            <a:endParaRPr sz="2600" b="1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0" algn="l" rtl="0">
              <a:spcBef>
                <a:spcPts val="440"/>
              </a:spcBef>
              <a:spcAft>
                <a:spcPts val="0"/>
              </a:spcAft>
              <a:buNone/>
            </a:pPr>
            <a:endParaRPr sz="26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5" name="Google Shape;375;p46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/>
              <a:t>35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6" name="Google Shape;376;p46"/>
          <p:cNvSpPr txBox="1"/>
          <p:nvPr/>
        </p:nvSpPr>
        <p:spPr>
          <a:xfrm>
            <a:off x="1475100" y="4664428"/>
            <a:ext cx="6217800" cy="577200"/>
          </a:xfrm>
          <a:prstGeom prst="rect">
            <a:avLst/>
          </a:prstGeom>
          <a:gradFill>
            <a:gsLst>
              <a:gs pos="0">
                <a:srgbClr val="8DFFD8"/>
              </a:gs>
              <a:gs pos="35000">
                <a:srgbClr val="B0FFE2"/>
              </a:gs>
              <a:gs pos="100000">
                <a:srgbClr val="DFFFF4"/>
              </a:gs>
            </a:gsLst>
            <a:lin ang="16198662" scaled="0"/>
          </a:gradFill>
          <a:ln w="9525" cap="flat" cmpd="sng">
            <a:solidFill>
              <a:srgbClr val="2D2DC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2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Why?  What is this “binomial”?</a:t>
            </a:r>
            <a:endParaRPr sz="2400" i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7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Sample Error &amp; True Error: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115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2600">
                <a:latin typeface="Proxima Nova"/>
                <a:ea typeface="Proxima Nova"/>
                <a:cs typeface="Proxima Nova"/>
                <a:sym typeface="Proxima Nova"/>
              </a:rPr>
              <a:t>Why?  What is this “binomial”?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2" name="Google Shape;382;p47"/>
          <p:cNvSpPr txBox="1">
            <a:spLocks noGrp="1"/>
          </p:cNvSpPr>
          <p:nvPr>
            <p:ph type="body" idx="1"/>
          </p:nvPr>
        </p:nvSpPr>
        <p:spPr>
          <a:xfrm>
            <a:off x="407275" y="1371600"/>
            <a:ext cx="8431800" cy="24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7465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●"/>
            </a:pP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Say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i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the (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unknown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) “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true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”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probability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of h(x) on X.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If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we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have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 sample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of </a:t>
            </a:r>
            <a:r>
              <a:rPr lang="it-IT" sz="2300" i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instances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what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the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probability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that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given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instances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in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 </a:t>
            </a:r>
            <a:r>
              <a:rPr lang="it-IT" sz="2300" i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</a:t>
            </a:r>
            <a:r>
              <a:rPr lang="it-IT" sz="2300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(x)</a:t>
            </a:r>
            <a:r>
              <a:rPr lang="it-IT" sz="2300" b="1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≠ h(x) 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for </a:t>
            </a:r>
            <a:r>
              <a:rPr lang="it-IT" sz="2300" i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times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??</a:t>
            </a:r>
            <a:endParaRPr sz="23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9250" algn="l" rtl="0"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Times New Roman"/>
              <a:buChar char="●"/>
            </a:pP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Even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if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we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do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not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know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the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rate </a:t>
            </a:r>
            <a:r>
              <a:rPr lang="it-IT" sz="2300" i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each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instance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in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has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probability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b="1" i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lang="it-IT" sz="2300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of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being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misclassified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by h(x) and </a:t>
            </a:r>
            <a:r>
              <a:rPr lang="it-IT" sz="2300" b="1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(1-p)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of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being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classified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correctly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endParaRPr sz="23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9250" algn="l" rtl="0"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roxima Nova"/>
              <a:buChar char="●"/>
            </a:pP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The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probability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of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observing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misclassified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examples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in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instances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then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endParaRPr sz="23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3" name="Google Shape;383;p47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/>
              <a:t>36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4" name="Google Shape;384;p47"/>
          <p:cNvSpPr txBox="1"/>
          <p:nvPr/>
        </p:nvSpPr>
        <p:spPr>
          <a:xfrm>
            <a:off x="6237125" y="4527550"/>
            <a:ext cx="2553000" cy="990600"/>
          </a:xfrm>
          <a:prstGeom prst="rect">
            <a:avLst/>
          </a:prstGeom>
          <a:gradFill>
            <a:gsLst>
              <a:gs pos="0">
                <a:srgbClr val="8DFFD8"/>
              </a:gs>
              <a:gs pos="35000">
                <a:srgbClr val="B0FFE2"/>
              </a:gs>
              <a:gs pos="100000">
                <a:srgbClr val="DFFFF4"/>
              </a:gs>
            </a:gsLst>
            <a:lin ang="16198662" scaled="0"/>
          </a:gradFill>
          <a:ln w="9525" cap="flat" cmpd="sng">
            <a:solidFill>
              <a:srgbClr val="2727B7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 of ways in which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can select </a:t>
            </a:r>
            <a:r>
              <a:rPr lang="it-IT" sz="2000" b="1"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items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a population of </a:t>
            </a:r>
            <a:r>
              <a:rPr lang="it-IT" sz="2000" b="1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85" name="Google Shape;385;p47"/>
          <p:cNvCxnSpPr/>
          <p:nvPr/>
        </p:nvCxnSpPr>
        <p:spPr>
          <a:xfrm flipH="1">
            <a:off x="5774836" y="4731600"/>
            <a:ext cx="462300" cy="1758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86" name="Google Shape;38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925" y="4907400"/>
            <a:ext cx="5614500" cy="42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8"/>
          <p:cNvSpPr txBox="1">
            <a:spLocks noGrp="1"/>
          </p:cNvSpPr>
          <p:nvPr>
            <p:ph type="title"/>
          </p:nvPr>
        </p:nvSpPr>
        <p:spPr>
          <a:xfrm>
            <a:off x="128600" y="152400"/>
            <a:ext cx="87609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Example: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3200" i="1"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lang="it-IT" sz="3200">
                <a:latin typeface="Proxima Nova"/>
                <a:ea typeface="Proxima Nova"/>
                <a:cs typeface="Proxima Nova"/>
                <a:sym typeface="Proxima Nova"/>
              </a:rPr>
              <a:t> is the probability of rain in January</a:t>
            </a:r>
            <a:endParaRPr sz="3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3" name="Google Shape;393;p48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/>
              <a:t>37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4" name="Google Shape;394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8475" y="1287673"/>
            <a:ext cx="6807049" cy="4017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5" name="Google Shape;395;p48"/>
          <p:cNvCxnSpPr/>
          <p:nvPr/>
        </p:nvCxnSpPr>
        <p:spPr>
          <a:xfrm flipH="1">
            <a:off x="3539100" y="2378700"/>
            <a:ext cx="1416000" cy="2463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96" name="Google Shape;396;p48"/>
          <p:cNvSpPr/>
          <p:nvPr/>
        </p:nvSpPr>
        <p:spPr>
          <a:xfrm>
            <a:off x="3126275" y="4881350"/>
            <a:ext cx="431700" cy="423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7" name="Google Shape;397;p48"/>
          <p:cNvSpPr txBox="1"/>
          <p:nvPr/>
        </p:nvSpPr>
        <p:spPr>
          <a:xfrm>
            <a:off x="4955100" y="2183750"/>
            <a:ext cx="3934500" cy="834600"/>
          </a:xfrm>
          <a:prstGeom prst="rect">
            <a:avLst/>
          </a:prstGeom>
          <a:gradFill>
            <a:gsLst>
              <a:gs pos="0">
                <a:srgbClr val="8DFFD8"/>
              </a:gs>
              <a:gs pos="35000">
                <a:srgbClr val="B0FFE2"/>
              </a:gs>
              <a:gs pos="100000">
                <a:srgbClr val="DFFFF4"/>
              </a:gs>
            </a:gsLst>
            <a:lin ang="16198662" scaled="0"/>
          </a:gradFill>
          <a:ln w="9525" cap="flat" cmpd="sng">
            <a:solidFill>
              <a:srgbClr val="2727B7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 sz="2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What is the probability of </a:t>
            </a:r>
            <a:endParaRPr sz="2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 sz="2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x rainy days out of 20 days?</a:t>
            </a:r>
            <a:endParaRPr sz="2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8" name="Google Shape;398;p48"/>
          <p:cNvSpPr txBox="1"/>
          <p:nvPr/>
        </p:nvSpPr>
        <p:spPr>
          <a:xfrm>
            <a:off x="369900" y="5435725"/>
            <a:ext cx="8519700" cy="8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●"/>
            </a:pPr>
            <a:r>
              <a:rPr lang="it-IT" sz="19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</a:t>
            </a:r>
            <a:r>
              <a:rPr lang="it-IT" sz="19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abscissa</a:t>
            </a:r>
            <a:r>
              <a:rPr lang="it-IT" sz="19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9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19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the </a:t>
            </a:r>
            <a:r>
              <a:rPr lang="it-IT" sz="19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value</a:t>
            </a:r>
            <a:r>
              <a:rPr lang="it-IT" sz="19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900" b="1" dirty="0" err="1"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r>
              <a:rPr lang="it-IT" sz="19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e.g. </a:t>
            </a:r>
            <a:r>
              <a:rPr lang="it-IT" sz="19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there</a:t>
            </a:r>
            <a:r>
              <a:rPr lang="it-IT" sz="19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9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19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 20% </a:t>
            </a:r>
            <a:r>
              <a:rPr lang="it-IT" sz="19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probability</a:t>
            </a:r>
            <a:r>
              <a:rPr lang="it-IT" sz="19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9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that</a:t>
            </a:r>
            <a:r>
              <a:rPr lang="it-IT" sz="19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9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there</a:t>
            </a:r>
            <a:r>
              <a:rPr lang="it-IT" sz="19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9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will</a:t>
            </a:r>
            <a:r>
              <a:rPr lang="it-IT" sz="19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be 5 </a:t>
            </a:r>
            <a:r>
              <a:rPr lang="it-IT" sz="19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rainy</a:t>
            </a:r>
            <a:r>
              <a:rPr lang="it-IT" sz="19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9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days</a:t>
            </a:r>
            <a:r>
              <a:rPr lang="it-IT" sz="19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out of 20 </a:t>
            </a:r>
            <a:r>
              <a:rPr lang="it-IT" sz="19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classifications</a:t>
            </a:r>
            <a:r>
              <a:rPr lang="it-IT" sz="19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 6% </a:t>
            </a:r>
            <a:r>
              <a:rPr lang="it-IT" sz="19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probability</a:t>
            </a:r>
            <a:r>
              <a:rPr lang="it-IT" sz="19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of  8 out of 20, etc.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9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1" dirty="0" err="1">
                <a:latin typeface="Proxima Nova"/>
                <a:ea typeface="Proxima Nova"/>
                <a:cs typeface="Proxima Nova"/>
                <a:sym typeface="Proxima Nova"/>
              </a:rPr>
              <a:t>Example</a:t>
            </a:r>
            <a:r>
              <a:rPr lang="it-IT" sz="2400" b="1" dirty="0"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1" i="1" dirty="0" err="1"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lang="it-IT" sz="2400" b="1" i="1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b="1" i="1" dirty="0" err="1"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400" b="1" i="1" dirty="0">
                <a:latin typeface="Proxima Nova"/>
                <a:ea typeface="Proxima Nova"/>
                <a:cs typeface="Proxima Nova"/>
                <a:sym typeface="Proxima Nova"/>
              </a:rPr>
              <a:t> the </a:t>
            </a:r>
            <a:r>
              <a:rPr lang="it-IT" sz="2400" b="1" i="1" dirty="0" err="1">
                <a:latin typeface="Proxima Nova"/>
                <a:ea typeface="Proxima Nova"/>
                <a:cs typeface="Proxima Nova"/>
                <a:sym typeface="Proxima Nova"/>
              </a:rPr>
              <a:t>probability</a:t>
            </a:r>
            <a:r>
              <a:rPr lang="it-IT" sz="2400" b="1" i="1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b="1" i="1" dirty="0" err="1">
                <a:latin typeface="Proxima Nova"/>
                <a:ea typeface="Proxima Nova"/>
                <a:cs typeface="Proxima Nova"/>
                <a:sym typeface="Proxima Nova"/>
              </a:rPr>
              <a:t>that</a:t>
            </a:r>
            <a:r>
              <a:rPr lang="it-IT" sz="2400" b="1" i="1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b="1" i="1" dirty="0" err="1">
                <a:latin typeface="Proxima Nova"/>
                <a:ea typeface="Proxima Nova"/>
                <a:cs typeface="Proxima Nova"/>
                <a:sym typeface="Proxima Nova"/>
              </a:rPr>
              <a:t>our</a:t>
            </a:r>
            <a:r>
              <a:rPr lang="it-IT" sz="2400" b="1" i="1" dirty="0">
                <a:latin typeface="Proxima Nova"/>
                <a:ea typeface="Proxima Nova"/>
                <a:cs typeface="Proxima Nova"/>
                <a:sym typeface="Proxima Nova"/>
              </a:rPr>
              <a:t> ML </a:t>
            </a:r>
            <a:r>
              <a:rPr lang="it-IT" sz="2400" b="1" i="1" dirty="0" err="1">
                <a:latin typeface="Proxima Nova"/>
                <a:ea typeface="Proxima Nova"/>
                <a:cs typeface="Proxima Nova"/>
                <a:sym typeface="Proxima Nova"/>
              </a:rPr>
              <a:t>system</a:t>
            </a:r>
            <a:r>
              <a:rPr lang="it-IT" sz="2400" b="1" i="1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b="1" i="1" dirty="0" err="1">
                <a:latin typeface="Proxima Nova"/>
                <a:ea typeface="Proxima Nova"/>
                <a:cs typeface="Proxima Nova"/>
                <a:sym typeface="Proxima Nova"/>
              </a:rPr>
              <a:t>misclassifies</a:t>
            </a:r>
            <a:r>
              <a:rPr lang="it-IT" sz="2400" b="1" i="1" dirty="0">
                <a:latin typeface="Proxima Nova"/>
                <a:ea typeface="Proxima Nova"/>
                <a:cs typeface="Proxima Nova"/>
                <a:sym typeface="Proxima Nova"/>
              </a:rPr>
              <a:t> an </a:t>
            </a:r>
            <a:r>
              <a:rPr lang="it-IT" sz="2400" b="1" i="1" dirty="0" err="1">
                <a:latin typeface="Proxima Nova"/>
                <a:ea typeface="Proxima Nova"/>
                <a:cs typeface="Proxima Nova"/>
                <a:sym typeface="Proxima Nova"/>
              </a:rPr>
              <a:t>instance</a:t>
            </a:r>
            <a:r>
              <a:rPr lang="it-IT" sz="2400" b="1" i="1" dirty="0">
                <a:latin typeface="Proxima Nova"/>
                <a:ea typeface="Proxima Nova"/>
                <a:cs typeface="Proxima Nova"/>
                <a:sym typeface="Proxima Nova"/>
              </a:rPr>
              <a:t> x </a:t>
            </a:r>
            <a:r>
              <a:rPr lang="it-IT" sz="2400" b="1" i="1" dirty="0" err="1">
                <a:latin typeface="Proxima Nova"/>
                <a:ea typeface="Proxima Nova"/>
                <a:cs typeface="Proxima Nova"/>
                <a:sym typeface="Proxima Nova"/>
              </a:rPr>
              <a:t>drawn</a:t>
            </a:r>
            <a:r>
              <a:rPr lang="it-IT" sz="2400" b="1" i="1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b="1" i="1" dirty="0" err="1">
                <a:latin typeface="Proxima Nova"/>
                <a:ea typeface="Proxima Nova"/>
                <a:cs typeface="Proxima Nova"/>
                <a:sym typeface="Proxima Nova"/>
              </a:rPr>
              <a:t>at</a:t>
            </a:r>
            <a:r>
              <a:rPr lang="it-IT" sz="2400" b="1" i="1" dirty="0">
                <a:latin typeface="Proxima Nova"/>
                <a:ea typeface="Proxima Nova"/>
                <a:cs typeface="Proxima Nova"/>
                <a:sym typeface="Proxima Nova"/>
              </a:rPr>
              <a:t> random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5" name="Google Shape;405;p49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/>
              <a:t>38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6" name="Google Shape;406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4570" y="1382537"/>
            <a:ext cx="6527299" cy="3678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7" name="Google Shape;407;p49"/>
          <p:cNvCxnSpPr/>
          <p:nvPr/>
        </p:nvCxnSpPr>
        <p:spPr>
          <a:xfrm flipH="1">
            <a:off x="3641859" y="2159359"/>
            <a:ext cx="948600" cy="4470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08" name="Google Shape;408;p49"/>
          <p:cNvSpPr/>
          <p:nvPr/>
        </p:nvSpPr>
        <p:spPr>
          <a:xfrm>
            <a:off x="3460959" y="4722709"/>
            <a:ext cx="361800" cy="332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9" name="Google Shape;409;p49"/>
          <p:cNvSpPr txBox="1"/>
          <p:nvPr/>
        </p:nvSpPr>
        <p:spPr>
          <a:xfrm>
            <a:off x="4758219" y="2055300"/>
            <a:ext cx="4432500" cy="853500"/>
          </a:xfrm>
          <a:prstGeom prst="rect">
            <a:avLst/>
          </a:prstGeom>
          <a:gradFill>
            <a:gsLst>
              <a:gs pos="0">
                <a:srgbClr val="8DFFD8"/>
              </a:gs>
              <a:gs pos="35000">
                <a:srgbClr val="B0FFE2"/>
              </a:gs>
              <a:gs pos="100000">
                <a:srgbClr val="DFFFF4"/>
              </a:gs>
            </a:gsLst>
            <a:lin ang="16198662" scaled="0"/>
          </a:gradFill>
          <a:ln w="9525" cap="flat" cmpd="sng">
            <a:solidFill>
              <a:srgbClr val="2727B7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What is the probability of x errors when classifying 20 instances?</a:t>
            </a:r>
            <a:endParaRPr sz="2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0" name="Google Shape;410;p49"/>
          <p:cNvSpPr txBox="1"/>
          <p:nvPr/>
        </p:nvSpPr>
        <p:spPr>
          <a:xfrm>
            <a:off x="315450" y="5150031"/>
            <a:ext cx="8741700" cy="7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it-IT" sz="19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</a:t>
            </a:r>
            <a:r>
              <a:rPr lang="it-IT" sz="19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abscissa</a:t>
            </a:r>
            <a:r>
              <a:rPr lang="it-IT" sz="19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9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19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the </a:t>
            </a:r>
            <a:r>
              <a:rPr lang="it-IT" sz="19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value</a:t>
            </a:r>
            <a:r>
              <a:rPr lang="it-IT" sz="19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9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r>
              <a:rPr lang="it-IT" sz="19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e.g. </a:t>
            </a:r>
            <a:r>
              <a:rPr lang="it-IT" sz="19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there</a:t>
            </a:r>
            <a:r>
              <a:rPr lang="it-IT" sz="19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9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19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 20% </a:t>
            </a:r>
            <a:r>
              <a:rPr lang="it-IT" sz="19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probability</a:t>
            </a:r>
            <a:r>
              <a:rPr lang="it-IT" sz="19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9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that</a:t>
            </a:r>
            <a:r>
              <a:rPr lang="it-IT" sz="19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9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there</a:t>
            </a:r>
            <a:r>
              <a:rPr lang="it-IT" sz="19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9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will</a:t>
            </a:r>
            <a:r>
              <a:rPr lang="it-IT" sz="19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be 5 </a:t>
            </a:r>
            <a:r>
              <a:rPr lang="it-IT" sz="19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errors</a:t>
            </a:r>
            <a:r>
              <a:rPr lang="it-IT" sz="19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out of 20 </a:t>
            </a:r>
            <a:r>
              <a:rPr lang="it-IT" sz="19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classifications</a:t>
            </a:r>
            <a:r>
              <a:rPr lang="it-IT" sz="19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 6% </a:t>
            </a:r>
            <a:r>
              <a:rPr lang="it-IT" sz="19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probability</a:t>
            </a:r>
            <a:r>
              <a:rPr lang="it-IT" sz="19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of  8 out of 20, etc.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0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We can normalize and plot r/n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16" name="Google Shape;416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188" y="1219200"/>
            <a:ext cx="8175625" cy="4025061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0"/>
          <p:cNvSpPr txBox="1"/>
          <p:nvPr/>
        </p:nvSpPr>
        <p:spPr>
          <a:xfrm>
            <a:off x="1075125" y="4821825"/>
            <a:ext cx="6901290" cy="277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0                           0,3                                                            1</a:t>
            </a:r>
            <a:endParaRPr/>
          </a:p>
        </p:txBody>
      </p:sp>
      <p:sp>
        <p:nvSpPr>
          <p:cNvPr id="418" name="Google Shape;418;p50"/>
          <p:cNvSpPr txBox="1"/>
          <p:nvPr/>
        </p:nvSpPr>
        <p:spPr>
          <a:xfrm>
            <a:off x="2022125" y="5416625"/>
            <a:ext cx="5007300" cy="396000"/>
          </a:xfrm>
          <a:prstGeom prst="rect">
            <a:avLst/>
          </a:prstGeom>
          <a:gradFill>
            <a:gsLst>
              <a:gs pos="0">
                <a:srgbClr val="8DFFD8"/>
              </a:gs>
              <a:gs pos="35000">
                <a:srgbClr val="B0FFE2"/>
              </a:gs>
              <a:gs pos="100000">
                <a:srgbClr val="DFFFF4"/>
              </a:gs>
            </a:gsLst>
            <a:lin ang="16198662" scaled="0"/>
          </a:gradFill>
          <a:ln w="9525" cap="flat" cmpd="sng">
            <a:solidFill>
              <a:srgbClr val="2727B7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Now x is the % of wrongly classified instances</a:t>
            </a:r>
            <a:endParaRPr sz="2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-1133350" y="-76200"/>
            <a:ext cx="113895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Performances of a given hypothesis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347250" y="914400"/>
            <a:ext cx="8492100" cy="1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roxima Nova"/>
              <a:buChar char="●"/>
            </a:pP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Performances are usually reported in the form of a </a:t>
            </a:r>
            <a:r>
              <a:rPr lang="it-IT" sz="23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confusion matrix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(also called contingency table)</a:t>
            </a:r>
            <a:endParaRPr sz="23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365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roxima Nova"/>
              <a:buChar char="●"/>
            </a:pP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The table has four cells (in case of binary classifiers):</a:t>
            </a:r>
            <a:endParaRPr sz="23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lvl="1" indent="-107950" algn="l" rtl="0">
              <a:spcBef>
                <a:spcPts val="560"/>
              </a:spcBef>
              <a:spcAft>
                <a:spcPts val="0"/>
              </a:spcAft>
              <a:buSzPts val="2800"/>
              <a:buFont typeface="Times New Roman"/>
              <a:buNone/>
            </a:pPr>
            <a:endParaRPr sz="2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Google Shape;86;p17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/>
              <a:t>4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4173300" y="2178300"/>
            <a:ext cx="50469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42950" lvl="1" indent="-3175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roxima Nova"/>
              <a:buChar char="➢"/>
            </a:pPr>
            <a:r>
              <a:rPr lang="it-IT" sz="23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False Positive</a:t>
            </a:r>
            <a:r>
              <a:rPr lang="it-IT" sz="2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(FP): number of negative instances classified as positive by the system</a:t>
            </a:r>
            <a:endParaRPr sz="2300"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lvl="1" indent="-2794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roxima Nova"/>
              <a:buChar char="➢"/>
            </a:pPr>
            <a:r>
              <a:rPr lang="it-IT" sz="23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False Negative</a:t>
            </a:r>
            <a:r>
              <a:rPr lang="it-IT" sz="2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it-IT" sz="2300">
                <a:latin typeface="Proxima Nova"/>
                <a:ea typeface="Proxima Nova"/>
                <a:cs typeface="Proxima Nova"/>
                <a:sym typeface="Proxima Nova"/>
              </a:rPr>
              <a:t>FN): </a:t>
            </a:r>
            <a:r>
              <a:rPr lang="it-IT" sz="2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number of positive instances classified as </a:t>
            </a:r>
            <a:endParaRPr sz="2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it-IT" sz="2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negative by the system</a:t>
            </a:r>
            <a:endParaRPr sz="2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-235350" y="2178300"/>
            <a:ext cx="5176800" cy="17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42950" lvl="1" indent="-2794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roxima Nova"/>
              <a:buChar char="➢"/>
            </a:pPr>
            <a:r>
              <a:rPr lang="it-IT" sz="2300" b="1">
                <a:latin typeface="Proxima Nova"/>
                <a:ea typeface="Proxima Nova"/>
                <a:cs typeface="Proxima Nova"/>
                <a:sym typeface="Proxima Nova"/>
              </a:rPr>
              <a:t>True Positive</a:t>
            </a:r>
            <a:r>
              <a:rPr lang="it-IT" sz="2300">
                <a:latin typeface="Proxima Nova"/>
                <a:ea typeface="Proxima Nova"/>
                <a:cs typeface="Proxima Nova"/>
                <a:sym typeface="Proxima Nova"/>
              </a:rPr>
              <a:t> (TP): number of positive instances classified as positive by the system</a:t>
            </a:r>
            <a:endParaRPr sz="2300"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lvl="1" indent="-3175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Proxima Nova"/>
              <a:buChar char="➢"/>
            </a:pPr>
            <a:r>
              <a:rPr lang="it-IT" sz="23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True Negative </a:t>
            </a:r>
            <a:r>
              <a:rPr lang="it-IT" sz="2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(TN): number of negative instances classified as negative by the system</a:t>
            </a:r>
            <a:endParaRPr sz="2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1"/>
          <p:cNvSpPr txBox="1">
            <a:spLocks noGrp="1"/>
          </p:cNvSpPr>
          <p:nvPr>
            <p:ph type="title"/>
          </p:nvPr>
        </p:nvSpPr>
        <p:spPr>
          <a:xfrm>
            <a:off x="0" y="228600"/>
            <a:ext cx="91440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How do we compute these probabilities?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4" name="Google Shape;424;p51"/>
          <p:cNvSpPr txBox="1">
            <a:spLocks noGrp="1"/>
          </p:cNvSpPr>
          <p:nvPr>
            <p:ph type="body" idx="1"/>
          </p:nvPr>
        </p:nvSpPr>
        <p:spPr>
          <a:xfrm>
            <a:off x="332625" y="1371600"/>
            <a:ext cx="8535900" cy="30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roxima Nova"/>
              <a:buChar char="●"/>
            </a:pP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Say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we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know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that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i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lang="it-IT" sz="2300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 </a:t>
            </a:r>
            <a:r>
              <a:rPr lang="it-IT" sz="2300" i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rain</a:t>
            </a:r>
            <a:r>
              <a:rPr lang="it-IT" sz="2300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) 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= 25% (on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January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23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365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Times New Roman"/>
              <a:buChar char="●"/>
            </a:pP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However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if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we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watch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the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weather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in 4 consecutive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days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sz="23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we</a:t>
            </a:r>
            <a:r>
              <a:rPr lang="it-IT" sz="23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are </a:t>
            </a:r>
            <a:r>
              <a:rPr lang="it-IT" sz="23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not</a:t>
            </a:r>
            <a:r>
              <a:rPr lang="it-IT" sz="23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sure</a:t>
            </a:r>
            <a:r>
              <a:rPr lang="it-IT" sz="23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we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will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get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“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rain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” 1 time and “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not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rain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” 3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times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. The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number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of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observed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“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rainy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days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” in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each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trial of 4 consecutive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days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3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governed</a:t>
            </a:r>
            <a:r>
              <a:rPr lang="it-IT" sz="23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by chance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endParaRPr sz="23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sz="6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365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roxima Nova"/>
              <a:buChar char="●"/>
            </a:pP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What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the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probability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of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getting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instead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 2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rainy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days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in 4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days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? </a:t>
            </a:r>
            <a:endParaRPr sz="23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SzPts val="3200"/>
              <a:buFont typeface="Times New Roman"/>
              <a:buNone/>
            </a:pPr>
            <a:endParaRPr sz="23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25" name="Google Shape;425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3949" y="4614975"/>
            <a:ext cx="7110025" cy="835587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1"/>
          <p:cNvSpPr txBox="1"/>
          <p:nvPr/>
        </p:nvSpPr>
        <p:spPr>
          <a:xfrm>
            <a:off x="275400" y="5570875"/>
            <a:ext cx="8593200" cy="708000"/>
          </a:xfrm>
          <a:prstGeom prst="rect">
            <a:avLst/>
          </a:prstGeom>
          <a:gradFill>
            <a:gsLst>
              <a:gs pos="0">
                <a:srgbClr val="8DFFD8"/>
              </a:gs>
              <a:gs pos="35000">
                <a:srgbClr val="B0FFE2"/>
              </a:gs>
              <a:gs pos="100000">
                <a:srgbClr val="DFFFF4"/>
              </a:gs>
            </a:gsLst>
            <a:lin ang="16198662" scaled="0"/>
          </a:gradFill>
          <a:ln w="9525" cap="flat" cmpd="sng">
            <a:solidFill>
              <a:srgbClr val="2D2DC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Same formula </a:t>
            </a:r>
            <a:r>
              <a:rPr lang="it-IT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to estimate the probability of 2 </a:t>
            </a:r>
            <a:r>
              <a:rPr lang="it-IT" sz="2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errors</a:t>
            </a:r>
            <a:r>
              <a:rPr lang="it-IT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over 4 instances, given we know that the true error rate is 25%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2"/>
          <p:cNvSpPr txBox="1">
            <a:spLocks noGrp="1"/>
          </p:cNvSpPr>
          <p:nvPr>
            <p:ph type="title"/>
          </p:nvPr>
        </p:nvSpPr>
        <p:spPr>
          <a:xfrm>
            <a:off x="436575" y="152400"/>
            <a:ext cx="8465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Properties of Binomial distribution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2" name="Google Shape;432;p52"/>
          <p:cNvSpPr txBox="1">
            <a:spLocks noGrp="1"/>
          </p:cNvSpPr>
          <p:nvPr>
            <p:ph type="body" idx="1"/>
          </p:nvPr>
        </p:nvSpPr>
        <p:spPr>
          <a:xfrm>
            <a:off x="401325" y="2304425"/>
            <a:ext cx="8535900" cy="18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46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roxima Nova"/>
              <a:buChar char="●"/>
            </a:pP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Expected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Value of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over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trials:</a:t>
            </a:r>
            <a:endParaRPr sz="23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sz="6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746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roxima Nova"/>
              <a:buChar char="●"/>
            </a:pP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Variance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3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sz="6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sz="6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746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roxima Nova"/>
              <a:buChar char="●"/>
            </a:pP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Standard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Deviation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(STD, SD):</a:t>
            </a:r>
            <a:endParaRPr sz="23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sz="6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746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roxima Nova"/>
              <a:buChar char="➢"/>
            </a:pPr>
            <a:r>
              <a:rPr lang="it-IT" sz="23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 </a:t>
            </a:r>
            <a:r>
              <a:rPr lang="it-IT" sz="23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random </a:t>
            </a:r>
            <a:r>
              <a:rPr lang="it-IT" sz="23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variable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with a </a:t>
            </a:r>
            <a:r>
              <a:rPr lang="it-IT" sz="23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binomial</a:t>
            </a:r>
            <a:r>
              <a:rPr lang="it-IT" sz="23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distribution</a:t>
            </a:r>
            <a:endParaRPr sz="2300" b="1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33" name="Google Shape;43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888" y="1273475"/>
            <a:ext cx="4806225" cy="6109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7">
                <a:extLst>
                  <a:ext uri="{FF2B5EF4-FFF2-40B4-BE49-F238E27FC236}">
                    <a16:creationId xmlns:a16="http://schemas.microsoft.com/office/drawing/2014/main" id="{484887DD-B0A7-2F49-964D-C2BCE565D8C1}"/>
                  </a:ext>
                </a:extLst>
              </p:cNvPr>
              <p:cNvSpPr/>
              <p:nvPr/>
            </p:nvSpPr>
            <p:spPr>
              <a:xfrm>
                <a:off x="1121167" y="5408918"/>
                <a:ext cx="6559787" cy="11476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i="1">
                          <a:latin typeface="Cambria Math" panose="02040503050406030204" pitchFamily="18" charset="0"/>
                        </a:rPr>
                        <m:t>𝑉𝑎𝑟</m:t>
                      </m:r>
                      <m:r>
                        <a:rPr lang="it-IT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it-IT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it-IT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it-IT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it-IT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it-IT" sz="1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it-IT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it-IT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it-IT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800" i="1">
                          <a:latin typeface="Cambria Math" panose="02040503050406030204" pitchFamily="18" charset="0"/>
                        </a:rPr>
                        <m:t>𝑛𝑝</m:t>
                      </m:r>
                      <m:sSup>
                        <m:sSupPr>
                          <m:ctrlPr>
                            <a:rPr lang="it-IT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it-IT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800" i="1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it-IT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it-IT" sz="1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sSup>
                        <m:sSupPr>
                          <m:ctrlPr>
                            <a:rPr lang="it-IT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0−</m:t>
                              </m:r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it-IT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sz="1800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it-IT" sz="1800" i="1">
                          <a:latin typeface="Cambria Math" panose="02040503050406030204" pitchFamily="18" charset="0"/>
                        </a:rPr>
                        <m:t>𝑛𝑝</m:t>
                      </m:r>
                      <m:r>
                        <a:rPr lang="it-IT" sz="1800" i="1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it-IT" sz="18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it-IT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800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8" name="Rettangolo 7">
                <a:extLst>
                  <a:ext uri="{FF2B5EF4-FFF2-40B4-BE49-F238E27FC236}">
                    <a16:creationId xmlns:a16="http://schemas.microsoft.com/office/drawing/2014/main" id="{484887DD-B0A7-2F49-964D-C2BCE565D8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167" y="5408918"/>
                <a:ext cx="6559787" cy="1147622"/>
              </a:xfrm>
              <a:prstGeom prst="rect">
                <a:avLst/>
              </a:prstGeom>
              <a:blipFill>
                <a:blip r:embed="rId4"/>
                <a:stretch>
                  <a:fillRect t="-3406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tangolo 9">
                <a:extLst>
                  <a:ext uri="{FF2B5EF4-FFF2-40B4-BE49-F238E27FC236}">
                    <a16:creationId xmlns:a16="http://schemas.microsoft.com/office/drawing/2014/main" id="{BA674734-F25E-4340-9710-A3244965DFDC}"/>
                  </a:ext>
                </a:extLst>
              </p:cNvPr>
              <p:cNvSpPr/>
              <p:nvPr/>
            </p:nvSpPr>
            <p:spPr>
              <a:xfrm>
                <a:off x="6003898" y="2394425"/>
                <a:ext cx="143789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it-IT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𝑛𝑝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10" name="Rettangolo 9">
                <a:extLst>
                  <a:ext uri="{FF2B5EF4-FFF2-40B4-BE49-F238E27FC236}">
                    <a16:creationId xmlns:a16="http://schemas.microsoft.com/office/drawing/2014/main" id="{BA674734-F25E-4340-9710-A3244965DF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898" y="2394425"/>
                <a:ext cx="1437894" cy="400110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06B17CFB-7F68-F841-A980-06905F490DFB}"/>
                  </a:ext>
                </a:extLst>
              </p:cNvPr>
              <p:cNvSpPr/>
              <p:nvPr/>
            </p:nvSpPr>
            <p:spPr>
              <a:xfrm>
                <a:off x="5470290" y="3000426"/>
                <a:ext cx="250510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𝑉𝑎𝑟</m:t>
                          </m:r>
                          <m:d>
                            <m:d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it-IT" sz="20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𝑛𝑝</m:t>
                          </m:r>
                          <m:r>
                            <a:rPr lang="it-IT" sz="200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06B17CFB-7F68-F841-A980-06905F490D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290" y="3000426"/>
                <a:ext cx="2505109" cy="400110"/>
              </a:xfrm>
              <a:prstGeom prst="rect">
                <a:avLst/>
              </a:prstGeom>
              <a:blipFill>
                <a:blip r:embed="rId6"/>
                <a:stretch>
                  <a:fillRect t="-118182" r="-9596" b="-18787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AE1B8138-37ED-2744-8C70-2C4ED1705CD8}"/>
                  </a:ext>
                </a:extLst>
              </p:cNvPr>
              <p:cNvSpPr/>
              <p:nvPr/>
            </p:nvSpPr>
            <p:spPr>
              <a:xfrm>
                <a:off x="5258816" y="3780107"/>
                <a:ext cx="2422138" cy="4650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it-IT" sz="20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"/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𝑛𝑝</m:t>
                              </m:r>
                              <m:r>
                                <a:rPr lang="it-IT" sz="200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AE1B8138-37ED-2744-8C70-2C4ED1705C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816" y="3780107"/>
                <a:ext cx="2422138" cy="465064"/>
              </a:xfrm>
              <a:prstGeom prst="rect">
                <a:avLst/>
              </a:prstGeom>
              <a:blipFill>
                <a:blip r:embed="rId7"/>
                <a:stretch>
                  <a:fillRect t="-91892" r="-9896" b="-16756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C078A067-F567-0747-9B00-1ADD8EE4BFC9}"/>
              </a:ext>
            </a:extLst>
          </p:cNvPr>
          <p:cNvSpPr txBox="1"/>
          <p:nvPr/>
        </p:nvSpPr>
        <p:spPr>
          <a:xfrm>
            <a:off x="2690170" y="1963798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 err="1"/>
              <a:t>Probability</a:t>
            </a:r>
            <a:r>
              <a:rPr lang="it-IT" sz="1800" dirty="0"/>
              <a:t> of </a:t>
            </a:r>
            <a:r>
              <a:rPr lang="it-IT" sz="1800" dirty="0" err="1"/>
              <a:t>r</a:t>
            </a:r>
            <a:r>
              <a:rPr lang="it-IT" sz="1800" dirty="0"/>
              <a:t> </a:t>
            </a:r>
            <a:r>
              <a:rPr lang="it-IT" sz="1800" dirty="0" err="1"/>
              <a:t>errors</a:t>
            </a:r>
            <a:r>
              <a:rPr lang="it-IT" sz="1800" dirty="0"/>
              <a:t> in </a:t>
            </a:r>
            <a:r>
              <a:rPr lang="it-IT" sz="1800" dirty="0" err="1"/>
              <a:t>n</a:t>
            </a:r>
            <a:r>
              <a:rPr lang="it-IT" sz="1800" dirty="0"/>
              <a:t> trials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4"/>
          <p:cNvSpPr txBox="1">
            <a:spLocks noGrp="1"/>
          </p:cNvSpPr>
          <p:nvPr>
            <p:ph type="title"/>
          </p:nvPr>
        </p:nvSpPr>
        <p:spPr>
          <a:xfrm>
            <a:off x="685800" y="17935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Estimator of an error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5" name="Google Shape;455;p54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>
                <a:latin typeface="Proxima Nova"/>
                <a:ea typeface="Proxima Nova"/>
                <a:cs typeface="Proxima Nova"/>
                <a:sym typeface="Proxima Nova"/>
              </a:rPr>
              <a:t>42</a:t>
            </a:fld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6" name="Google Shape;456;p54"/>
          <p:cNvSpPr txBox="1"/>
          <p:nvPr/>
        </p:nvSpPr>
        <p:spPr>
          <a:xfrm>
            <a:off x="388950" y="1246375"/>
            <a:ext cx="8390100" cy="10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it-IT" sz="24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Now</a:t>
            </a:r>
            <a:r>
              <a:rPr lang="it-IT" sz="24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sz="24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we</a:t>
            </a:r>
            <a:r>
              <a:rPr lang="it-IT" sz="24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know</a:t>
            </a:r>
            <a:r>
              <a:rPr lang="it-IT" sz="24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that</a:t>
            </a:r>
            <a:r>
              <a:rPr lang="it-IT" sz="2400" b="1" dirty="0">
                <a:solidFill>
                  <a:srgbClr val="4A86E8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b="1" dirty="0"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it-IT" sz="2400" dirty="0"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it-IT" sz="2400" dirty="0" err="1">
                <a:latin typeface="Proxima Nova"/>
                <a:ea typeface="Proxima Nova"/>
                <a:cs typeface="Proxima Nova"/>
                <a:sym typeface="Proxima Nova"/>
              </a:rPr>
              <a:t>number</a:t>
            </a:r>
            <a:r>
              <a:rPr lang="it-IT" sz="2400" dirty="0">
                <a:latin typeface="Proxima Nova"/>
                <a:ea typeface="Proxima Nova"/>
                <a:cs typeface="Proxima Nova"/>
                <a:sym typeface="Proxima Nova"/>
              </a:rPr>
              <a:t> of </a:t>
            </a:r>
            <a:r>
              <a:rPr lang="it-IT" sz="2400" dirty="0" err="1">
                <a:latin typeface="Proxima Nova"/>
                <a:ea typeface="Proxima Nova"/>
                <a:cs typeface="Proxima Nova"/>
                <a:sym typeface="Proxima Nova"/>
              </a:rPr>
              <a:t>errors</a:t>
            </a:r>
            <a:r>
              <a:rPr lang="it-IT" sz="2400" dirty="0">
                <a:latin typeface="Proxima Nova"/>
                <a:ea typeface="Proxima Nova"/>
                <a:cs typeface="Proxima Nova"/>
                <a:sym typeface="Proxima Nova"/>
              </a:rPr>
              <a:t> in </a:t>
            </a:r>
            <a:r>
              <a:rPr lang="it-IT" sz="2400" dirty="0" err="1">
                <a:latin typeface="Proxima Nova"/>
                <a:ea typeface="Proxima Nova"/>
                <a:cs typeface="Proxima Nova"/>
                <a:sym typeface="Proxima Nova"/>
              </a:rPr>
              <a:t>n</a:t>
            </a:r>
            <a:r>
              <a:rPr lang="it-IT" sz="2400" dirty="0">
                <a:latin typeface="Proxima Nova"/>
                <a:ea typeface="Proxima Nova"/>
                <a:cs typeface="Proxima Nova"/>
                <a:sym typeface="Proxima Nova"/>
              </a:rPr>
              <a:t> trials)  </a:t>
            </a:r>
            <a:r>
              <a:rPr lang="it-IT" sz="2400" dirty="0" err="1">
                <a:latin typeface="Proxima Nova"/>
                <a:ea typeface="Proxima Nova"/>
                <a:cs typeface="Proxima Nova"/>
                <a:sym typeface="Proxima Nova"/>
              </a:rPr>
              <a:t>follows</a:t>
            </a:r>
            <a:r>
              <a:rPr lang="it-IT" sz="24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 </a:t>
            </a:r>
            <a:r>
              <a:rPr lang="it-IT" sz="24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binomial</a:t>
            </a:r>
            <a:r>
              <a:rPr lang="it-IT" sz="24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distribution</a:t>
            </a:r>
            <a:r>
              <a:rPr lang="it-IT" sz="24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with </a:t>
            </a:r>
            <a:r>
              <a:rPr lang="it-IT" sz="24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unknown</a:t>
            </a:r>
            <a:r>
              <a:rPr lang="it-IT" sz="2400" b="1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mean</a:t>
            </a:r>
            <a:r>
              <a:rPr lang="it-IT" sz="24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</a:t>
            </a:r>
            <a:r>
              <a:rPr lang="it-IT" sz="2400" b="1" dirty="0" err="1"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lang="it-IT" sz="24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r>
              <a:rPr lang="it-IT" sz="24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If</a:t>
            </a:r>
            <a:r>
              <a:rPr lang="it-IT" sz="24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we</a:t>
            </a:r>
            <a:r>
              <a:rPr lang="it-IT" sz="24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sample the </a:t>
            </a:r>
            <a:r>
              <a:rPr lang="it-IT" sz="24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4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rate on a set of </a:t>
            </a:r>
            <a:r>
              <a:rPr lang="it-IT" sz="24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instances</a:t>
            </a:r>
            <a:r>
              <a:rPr lang="it-IT" sz="24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24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sz="24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we</a:t>
            </a:r>
            <a:r>
              <a:rPr lang="it-IT" sz="24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obtain</a:t>
            </a:r>
            <a:r>
              <a:rPr lang="it-IT" sz="24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 </a:t>
            </a:r>
            <a:r>
              <a:rPr lang="it-IT" sz="24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value</a:t>
            </a:r>
            <a:r>
              <a:rPr lang="it-IT" sz="24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r>
              <a:rPr lang="it-IT" sz="24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/</a:t>
            </a:r>
            <a:r>
              <a:rPr lang="it-IT" sz="24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</a:t>
            </a:r>
            <a:r>
              <a:rPr lang="it-IT" sz="24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which</a:t>
            </a:r>
            <a:r>
              <a:rPr lang="it-IT" sz="24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4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our</a:t>
            </a:r>
            <a:r>
              <a:rPr lang="it-IT" sz="24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current</a:t>
            </a:r>
            <a:r>
              <a:rPr lang="it-IT" sz="24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estimate</a:t>
            </a:r>
            <a:r>
              <a:rPr lang="it-IT" sz="24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400" baseline="-25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24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(h) of </a:t>
            </a:r>
            <a:r>
              <a:rPr lang="it-IT" sz="24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400" i="1" baseline="-25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</a:t>
            </a:r>
            <a:r>
              <a:rPr lang="it-IT" sz="24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(h).</a:t>
            </a:r>
            <a:endParaRPr sz="2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7" name="Google Shape;457;p54"/>
          <p:cNvSpPr txBox="1"/>
          <p:nvPr/>
        </p:nvSpPr>
        <p:spPr>
          <a:xfrm>
            <a:off x="465150" y="3075175"/>
            <a:ext cx="8390100" cy="10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</a:pPr>
            <a:r>
              <a:rPr lang="it-IT" sz="2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Note</a:t>
            </a:r>
            <a:r>
              <a:rPr lang="it-IT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that the “estimator” </a:t>
            </a:r>
            <a:r>
              <a:rPr lang="it-IT" sz="2400" i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400" i="1" baseline="-25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2400" i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(h)</a:t>
            </a:r>
            <a:r>
              <a:rPr lang="it-IT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is also a </a:t>
            </a:r>
            <a:r>
              <a:rPr lang="it-IT" sz="2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random variable</a:t>
            </a:r>
            <a:r>
              <a:rPr lang="it-IT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r>
              <a:rPr lang="it-IT" sz="2400" i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If we perform many experiments on different samples S we could get different values. 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8" name="Google Shape;458;p54"/>
          <p:cNvSpPr txBox="1"/>
          <p:nvPr/>
        </p:nvSpPr>
        <p:spPr>
          <a:xfrm>
            <a:off x="376950" y="4350325"/>
            <a:ext cx="8390100" cy="10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</a:pPr>
            <a:r>
              <a:rPr lang="it-IT" sz="24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However</a:t>
            </a:r>
            <a:r>
              <a:rPr lang="it-IT" sz="24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sz="24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for large </a:t>
            </a:r>
            <a:r>
              <a:rPr lang="it-IT" sz="24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enough</a:t>
            </a:r>
            <a:r>
              <a:rPr lang="it-IT" sz="24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dimension</a:t>
            </a:r>
            <a:r>
              <a:rPr lang="it-IT" sz="24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of the sample </a:t>
            </a:r>
            <a:r>
              <a:rPr lang="it-IT" sz="24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24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the </a:t>
            </a:r>
            <a:r>
              <a:rPr lang="it-IT" sz="24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expected</a:t>
            </a:r>
            <a:r>
              <a:rPr lang="it-IT" sz="24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value</a:t>
            </a:r>
            <a:r>
              <a:rPr lang="it-IT" sz="24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of </a:t>
            </a:r>
            <a:r>
              <a:rPr lang="it-IT" sz="2400" i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400" i="1" baseline="-25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2400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(h) </a:t>
            </a:r>
            <a:r>
              <a:rPr lang="it-IT" sz="24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(i.e. E[</a:t>
            </a:r>
            <a:r>
              <a:rPr lang="it-IT" sz="2400" i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400" i="1" baseline="-25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2400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(h)</a:t>
            </a:r>
            <a:r>
              <a:rPr lang="it-IT" sz="24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]) </a:t>
            </a:r>
            <a:r>
              <a:rPr lang="it-IT" sz="24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4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the </a:t>
            </a:r>
            <a:r>
              <a:rPr lang="it-IT" sz="24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same</a:t>
            </a:r>
            <a:r>
              <a:rPr lang="it-IT" sz="24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as</a:t>
            </a:r>
            <a:r>
              <a:rPr lang="it-IT" sz="24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for </a:t>
            </a:r>
            <a:r>
              <a:rPr lang="it-IT" sz="2400" i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400" i="1" baseline="-25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</a:t>
            </a:r>
            <a:r>
              <a:rPr lang="it-IT" sz="2400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(h)!</a:t>
            </a:r>
            <a:endParaRPr sz="2400" b="1" i="1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9" name="Google Shape;459;p54"/>
          <p:cNvSpPr txBox="1"/>
          <p:nvPr/>
        </p:nvSpPr>
        <p:spPr>
          <a:xfrm>
            <a:off x="1475100" y="5655013"/>
            <a:ext cx="6217800" cy="457200"/>
          </a:xfrm>
          <a:prstGeom prst="rect">
            <a:avLst/>
          </a:prstGeom>
          <a:gradFill>
            <a:gsLst>
              <a:gs pos="0">
                <a:srgbClr val="8DFFD8"/>
              </a:gs>
              <a:gs pos="35000">
                <a:srgbClr val="B0FFE2"/>
              </a:gs>
              <a:gs pos="100000">
                <a:srgbClr val="DFFFF4"/>
              </a:gs>
            </a:gsLst>
            <a:lin ang="16198662" scaled="0"/>
          </a:gradFill>
          <a:ln w="9525" cap="flat" cmpd="sng">
            <a:solidFill>
              <a:srgbClr val="2D2DC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2400" i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Why? Because of the </a:t>
            </a:r>
            <a:r>
              <a:rPr lang="it-IT" sz="2400" b="1" i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Central Limit Theorem</a:t>
            </a:r>
            <a:endParaRPr sz="18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5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0">
                <a:latin typeface="Proxima Nova"/>
                <a:ea typeface="Proxima Nova"/>
                <a:cs typeface="Proxima Nova"/>
                <a:sym typeface="Proxima Nova"/>
              </a:rPr>
              <a:t>Central Limit Theorem</a:t>
            </a:r>
            <a:endParaRPr sz="4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5" name="Google Shape;465;p55"/>
          <p:cNvSpPr txBox="1">
            <a:spLocks noGrp="1"/>
          </p:cNvSpPr>
          <p:nvPr>
            <p:ph type="body" idx="1"/>
          </p:nvPr>
        </p:nvSpPr>
        <p:spPr>
          <a:xfrm>
            <a:off x="332625" y="762000"/>
            <a:ext cx="8506500" cy="46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General Formulation</a:t>
            </a:r>
            <a:r>
              <a:rPr lang="it-IT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The theorem states that the </a:t>
            </a:r>
            <a:r>
              <a:rPr lang="it-IT" sz="2200" b="1">
                <a:solidFill>
                  <a:srgbClr val="000000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arithmetic mean</a:t>
            </a:r>
            <a:r>
              <a:rPr lang="it-IT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of a sufficiently large number of experiments of</a:t>
            </a:r>
            <a:r>
              <a:rPr lang="it-IT" sz="22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200" b="1">
                <a:solidFill>
                  <a:srgbClr val="000000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independent</a:t>
            </a:r>
            <a:r>
              <a:rPr lang="it-IT" sz="22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200" b="1">
                <a:solidFill>
                  <a:srgbClr val="000000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random variables</a:t>
            </a:r>
            <a:r>
              <a:rPr lang="it-IT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each with a well-defined </a:t>
            </a:r>
            <a:r>
              <a:rPr lang="it-IT" sz="2200" b="1">
                <a:solidFill>
                  <a:srgbClr val="000000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expected value</a:t>
            </a:r>
            <a:r>
              <a:rPr lang="it-IT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and well-defined </a:t>
            </a:r>
            <a:r>
              <a:rPr lang="it-IT" sz="2200" b="1">
                <a:solidFill>
                  <a:srgbClr val="000000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7"/>
              </a:rPr>
              <a:t>variance</a:t>
            </a:r>
            <a:r>
              <a:rPr lang="it-IT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will be approximately </a:t>
            </a:r>
            <a:r>
              <a:rPr lang="it-IT" sz="2200" b="1">
                <a:solidFill>
                  <a:srgbClr val="000000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8"/>
              </a:rPr>
              <a:t>normally distributed</a:t>
            </a:r>
            <a:r>
              <a:rPr lang="it-IT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●"/>
            </a:pPr>
            <a:r>
              <a:rPr lang="it-IT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This will hold </a:t>
            </a:r>
            <a:r>
              <a:rPr lang="it-IT" sz="22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regardless of whether the source population is normal or skewed (biased)</a:t>
            </a:r>
            <a:r>
              <a:rPr lang="it-IT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provided the samples size is sufficiently large (usually n </a:t>
            </a:r>
            <a:r>
              <a:rPr lang="it-IT" sz="2200" u="sng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&gt;</a:t>
            </a:r>
            <a:r>
              <a:rPr lang="it-IT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30)</a:t>
            </a:r>
            <a:endParaRPr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it-IT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Furthermore, </a:t>
            </a:r>
            <a:r>
              <a:rPr lang="it-IT" sz="22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the mean of all such experiments will (tend to) be the same as the “real” population mean</a:t>
            </a:r>
            <a:endParaRPr sz="2200" b="1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600" b="1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55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●"/>
            </a:pPr>
            <a:r>
              <a:rPr lang="it-IT" sz="22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 Normal distribution (or Gaussian Distribution)</a:t>
            </a:r>
            <a:r>
              <a:rPr lang="it-IT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endParaRPr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it-IT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 family of continuous probability distributions such that the probability density function is the normal (or Gaussian) function</a:t>
            </a:r>
            <a:endParaRPr sz="2200" b="1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6" name="Google Shape;466;p55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>
                <a:latin typeface="Proxima Nova"/>
                <a:ea typeface="Proxima Nova"/>
                <a:cs typeface="Proxima Nova"/>
                <a:sym typeface="Proxima Nova"/>
              </a:rPr>
              <a:t>43</a:t>
            </a:fld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6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Applied to our case:</a:t>
            </a:r>
            <a:endParaRPr sz="44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testing error rate</a:t>
            </a:r>
            <a:endParaRPr sz="3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2" name="Google Shape;472;p56"/>
          <p:cNvSpPr txBox="1">
            <a:spLocks noGrp="1"/>
          </p:cNvSpPr>
          <p:nvPr>
            <p:ph type="body" idx="1"/>
          </p:nvPr>
        </p:nvSpPr>
        <p:spPr>
          <a:xfrm>
            <a:off x="243825" y="1371600"/>
            <a:ext cx="86985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 </a:t>
            </a:r>
            <a:r>
              <a:rPr lang="it-IT" sz="24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our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case </a:t>
            </a:r>
            <a:r>
              <a:rPr lang="it-IT" sz="24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we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know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endParaRPr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048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a) </a:t>
            </a:r>
            <a:r>
              <a:rPr lang="it-IT" sz="24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Experiments</a:t>
            </a:r>
            <a:r>
              <a:rPr lang="it-IT" sz="24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are </a:t>
            </a:r>
            <a:r>
              <a:rPr lang="it-IT" sz="24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accuracy</a:t>
            </a:r>
            <a:r>
              <a:rPr lang="it-IT" sz="24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tests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on data </a:t>
            </a:r>
            <a:r>
              <a:rPr lang="it-IT" sz="24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samples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S</a:t>
            </a:r>
            <a:r>
              <a:rPr lang="it-IT" sz="2400" baseline="-25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048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b) The </a:t>
            </a:r>
            <a:r>
              <a:rPr lang="it-IT" sz="24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random </a:t>
            </a:r>
            <a:r>
              <a:rPr lang="it-IT" sz="24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variables</a:t>
            </a:r>
            <a:r>
              <a:rPr lang="it-IT" sz="24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are the </a:t>
            </a:r>
            <a:r>
              <a:rPr lang="it-IT" sz="24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4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rates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r>
              <a:rPr lang="it-IT" sz="2400" baseline="-25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/n</a:t>
            </a:r>
            <a:r>
              <a:rPr lang="it-IT" sz="2400" baseline="-25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observed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on </a:t>
            </a:r>
            <a:r>
              <a:rPr lang="it-IT" sz="24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these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samples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S</a:t>
            </a:r>
            <a:r>
              <a:rPr lang="it-IT" sz="2400" baseline="-25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r>
              <a:rPr lang="it-IT" sz="24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They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are </a:t>
            </a:r>
            <a:r>
              <a:rPr lang="it-IT" sz="24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independent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of </a:t>
            </a:r>
            <a:r>
              <a:rPr lang="it-IT" sz="24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each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other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and </a:t>
            </a:r>
            <a:r>
              <a:rPr lang="it-IT" sz="24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they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follow</a:t>
            </a:r>
            <a:r>
              <a:rPr lang="it-IT" sz="24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 </a:t>
            </a:r>
            <a:r>
              <a:rPr lang="it-IT" sz="24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binomial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048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c) For a </a:t>
            </a:r>
            <a:r>
              <a:rPr lang="it-IT" sz="24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sufficiently</a:t>
            </a:r>
            <a:r>
              <a:rPr lang="it-IT" sz="24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large </a:t>
            </a:r>
            <a:r>
              <a:rPr lang="it-IT" sz="24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number</a:t>
            </a:r>
            <a:r>
              <a:rPr lang="it-IT" sz="24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of </a:t>
            </a:r>
            <a:r>
              <a:rPr lang="it-IT" sz="24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experiments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the </a:t>
            </a:r>
            <a:r>
              <a:rPr lang="it-IT" sz="24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values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r>
              <a:rPr lang="it-IT" sz="2400" baseline="-25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/n</a:t>
            </a:r>
            <a:r>
              <a:rPr lang="it-IT" sz="2400" baseline="-25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  </a:t>
            </a:r>
            <a:r>
              <a:rPr lang="it-IT" sz="24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will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be </a:t>
            </a:r>
            <a:r>
              <a:rPr lang="it-IT" sz="24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approximately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normally</a:t>
            </a:r>
            <a:r>
              <a:rPr lang="it-IT" sz="24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distributed</a:t>
            </a:r>
            <a:endParaRPr sz="24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sz="6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048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d) </a:t>
            </a:r>
            <a:r>
              <a:rPr lang="it-IT" sz="24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Their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mean</a:t>
            </a:r>
            <a:r>
              <a:rPr lang="it-IT" sz="24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value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will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tend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to the “</a:t>
            </a:r>
            <a:r>
              <a:rPr lang="it-IT" sz="24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real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” (the </a:t>
            </a:r>
            <a:r>
              <a:rPr lang="it-IT" sz="24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unknown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true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value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) </a:t>
            </a:r>
            <a:r>
              <a:rPr lang="it-IT" sz="24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expected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over the </a:t>
            </a:r>
            <a:r>
              <a:rPr lang="it-IT" sz="24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entire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set of </a:t>
            </a:r>
            <a:r>
              <a:rPr lang="it-IT" sz="24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instances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X</a:t>
            </a:r>
            <a:endParaRPr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SzPts val="3200"/>
              <a:buFont typeface="Times New Roman"/>
              <a:buNone/>
            </a:pPr>
            <a:endParaRPr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3" name="Google Shape;473;p56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44</a:t>
            </a:fld>
            <a:endParaRPr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7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mean</a:t>
            </a:r>
            <a:r>
              <a:rPr lang="it-IT" sz="4400" dirty="0"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it-IT" sz="4400" dirty="0" err="1"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4400" baseline="-25000" dirty="0" err="1"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4400" dirty="0">
                <a:latin typeface="Proxima Nova"/>
                <a:ea typeface="Proxima Nova"/>
                <a:cs typeface="Proxima Nova"/>
                <a:sym typeface="Proxima Nova"/>
              </a:rPr>
              <a:t>(h))→</a:t>
            </a:r>
            <a:r>
              <a:rPr lang="it-IT" sz="4400" dirty="0" err="1"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endParaRPr sz="4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9" name="Google Shape;479;p57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/>
              <a:t>45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80" name="Google Shape;480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0125" y="1420813"/>
            <a:ext cx="7126288" cy="403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7"/>
          <p:cNvSpPr/>
          <p:nvPr/>
        </p:nvSpPr>
        <p:spPr>
          <a:xfrm>
            <a:off x="4546600" y="1827213"/>
            <a:ext cx="90600" cy="3510000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2" name="Google Shape;482;p57"/>
          <p:cNvSpPr txBox="1"/>
          <p:nvPr/>
        </p:nvSpPr>
        <p:spPr>
          <a:xfrm>
            <a:off x="4351338" y="1225550"/>
            <a:ext cx="5493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3200"/>
              <a:buFont typeface="Times New Roman"/>
              <a:buNone/>
            </a:pPr>
            <a:r>
              <a:rPr lang="it-IT" sz="3200" i="1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endParaRPr/>
          </a:p>
        </p:txBody>
      </p:sp>
      <p:sp>
        <p:nvSpPr>
          <p:cNvPr id="483" name="Google Shape;483;p57"/>
          <p:cNvSpPr/>
          <p:nvPr/>
        </p:nvSpPr>
        <p:spPr>
          <a:xfrm>
            <a:off x="3028950" y="3344863"/>
            <a:ext cx="112800" cy="1984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4" name="Google Shape;484;p57"/>
          <p:cNvSpPr/>
          <p:nvPr/>
        </p:nvSpPr>
        <p:spPr>
          <a:xfrm>
            <a:off x="4840288" y="1879600"/>
            <a:ext cx="96900" cy="34416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5" name="Google Shape;485;p57"/>
          <p:cNvSpPr/>
          <p:nvPr/>
        </p:nvSpPr>
        <p:spPr>
          <a:xfrm>
            <a:off x="5748338" y="2811463"/>
            <a:ext cx="98400" cy="25257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6" name="Google Shape;486;p57"/>
          <p:cNvSpPr/>
          <p:nvPr/>
        </p:nvSpPr>
        <p:spPr>
          <a:xfrm>
            <a:off x="4238625" y="1909763"/>
            <a:ext cx="96900" cy="3427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7" name="Google Shape;487;p57"/>
          <p:cNvSpPr/>
          <p:nvPr/>
        </p:nvSpPr>
        <p:spPr>
          <a:xfrm>
            <a:off x="6057900" y="3262313"/>
            <a:ext cx="88800" cy="20511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8" name="Google Shape;488;p57"/>
          <p:cNvSpPr txBox="1"/>
          <p:nvPr/>
        </p:nvSpPr>
        <p:spPr>
          <a:xfrm>
            <a:off x="6145213" y="874713"/>
            <a:ext cx="2935200" cy="3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9" name="Google Shape;489;p57"/>
          <p:cNvSpPr txBox="1"/>
          <p:nvPr/>
        </p:nvSpPr>
        <p:spPr>
          <a:xfrm>
            <a:off x="152400" y="1557338"/>
            <a:ext cx="897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it-IT" sz="2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P(n/r)</a:t>
            </a:r>
            <a:endParaRPr/>
          </a:p>
        </p:txBody>
      </p:sp>
      <p:sp>
        <p:nvSpPr>
          <p:cNvPr id="490" name="Google Shape;490;p57"/>
          <p:cNvSpPr txBox="1"/>
          <p:nvPr/>
        </p:nvSpPr>
        <p:spPr>
          <a:xfrm>
            <a:off x="4395788" y="5438775"/>
            <a:ext cx="570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it-IT" sz="2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r/n</a:t>
            </a:r>
            <a:endParaRPr/>
          </a:p>
        </p:txBody>
      </p:sp>
      <p:grpSp>
        <p:nvGrpSpPr>
          <p:cNvPr id="491" name="Google Shape;491;p57"/>
          <p:cNvGrpSpPr/>
          <p:nvPr/>
        </p:nvGrpSpPr>
        <p:grpSpPr>
          <a:xfrm>
            <a:off x="2100343" y="2771760"/>
            <a:ext cx="985007" cy="573103"/>
            <a:chOff x="2100909" y="3228691"/>
            <a:chExt cx="983531" cy="573390"/>
          </a:xfrm>
        </p:grpSpPr>
        <p:sp>
          <p:nvSpPr>
            <p:cNvPr id="492" name="Google Shape;492;p57"/>
            <p:cNvSpPr txBox="1"/>
            <p:nvPr/>
          </p:nvSpPr>
          <p:spPr>
            <a:xfrm>
              <a:off x="2100909" y="3228691"/>
              <a:ext cx="825880" cy="400248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error</a:t>
              </a:r>
              <a:r>
                <a:rPr lang="it-IT" sz="2000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Si</a:t>
              </a:r>
              <a:endParaRPr sz="20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493" name="Google Shape;493;p57"/>
            <p:cNvCxnSpPr>
              <a:endCxn id="483" idx="0"/>
            </p:cNvCxnSpPr>
            <p:nvPr/>
          </p:nvCxnSpPr>
          <p:spPr>
            <a:xfrm>
              <a:off x="2967140" y="3621181"/>
              <a:ext cx="117300" cy="1809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grpSp>
        <p:nvGrpSpPr>
          <p:cNvPr id="494" name="Google Shape;494;p57"/>
          <p:cNvGrpSpPr/>
          <p:nvPr/>
        </p:nvGrpSpPr>
        <p:grpSpPr>
          <a:xfrm>
            <a:off x="3214584" y="1333485"/>
            <a:ext cx="984201" cy="573085"/>
            <a:chOff x="2100909" y="3228691"/>
            <a:chExt cx="984398" cy="573372"/>
          </a:xfrm>
        </p:grpSpPr>
        <p:sp>
          <p:nvSpPr>
            <p:cNvPr id="495" name="Google Shape;495;p57"/>
            <p:cNvSpPr txBox="1"/>
            <p:nvPr/>
          </p:nvSpPr>
          <p:spPr>
            <a:xfrm>
              <a:off x="2100909" y="3228691"/>
              <a:ext cx="825624" cy="400248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error</a:t>
              </a:r>
              <a:r>
                <a:rPr lang="it-IT" sz="2000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Sj</a:t>
              </a:r>
              <a:endParaRPr sz="20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496" name="Google Shape;496;p57"/>
            <p:cNvCxnSpPr/>
            <p:nvPr/>
          </p:nvCxnSpPr>
          <p:spPr>
            <a:xfrm>
              <a:off x="2967814" y="3620998"/>
              <a:ext cx="117493" cy="181065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sp>
        <p:nvSpPr>
          <p:cNvPr id="497" name="Google Shape;497;p57"/>
          <p:cNvSpPr txBox="1"/>
          <p:nvPr/>
        </p:nvSpPr>
        <p:spPr>
          <a:xfrm>
            <a:off x="6146800" y="970475"/>
            <a:ext cx="2862300" cy="3720000"/>
          </a:xfrm>
          <a:prstGeom prst="rect">
            <a:avLst/>
          </a:prstGeom>
          <a:gradFill>
            <a:gsLst>
              <a:gs pos="0">
                <a:srgbClr val="8DFFD8"/>
              </a:gs>
              <a:gs pos="35000">
                <a:srgbClr val="B0FFE2"/>
              </a:gs>
              <a:gs pos="100000">
                <a:srgbClr val="DFFFF4"/>
              </a:gs>
            </a:gsLst>
            <a:lin ang="16198662" scaled="0"/>
          </a:gradFill>
          <a:ln w="9525" cap="flat" cmpd="sng">
            <a:solidFill>
              <a:srgbClr val="2D2DC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Char char="•"/>
            </a:pPr>
            <a:r>
              <a:rPr lang="it-IT" sz="2000" i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lang="it-IT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is the unknown expected (true error) error rate. 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Char char="•"/>
            </a:pPr>
            <a:r>
              <a:rPr lang="it-IT" sz="2000">
                <a:latin typeface="Proxima Nova"/>
                <a:ea typeface="Proxima Nova"/>
                <a:cs typeface="Proxima Nova"/>
                <a:sym typeface="Proxima Nova"/>
              </a:rPr>
              <a:t>Yellow</a:t>
            </a:r>
            <a:r>
              <a:rPr lang="it-IT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bars are the results of different experiments on different samples S</a:t>
            </a:r>
            <a:r>
              <a:rPr lang="it-IT" sz="2000" baseline="-25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it-IT" sz="2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average </a:t>
            </a:r>
            <a:r>
              <a:rPr lang="it-IT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of these results </a:t>
            </a:r>
            <a:r>
              <a:rPr lang="it-IT" sz="2000" b="1">
                <a:latin typeface="Proxima Nova"/>
                <a:ea typeface="Proxima Nova"/>
                <a:cs typeface="Proxima Nova"/>
                <a:sym typeface="Proxima Nova"/>
              </a:rPr>
              <a:t>tends to p</a:t>
            </a:r>
            <a:r>
              <a:rPr lang="it-IT" sz="2000" b="1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as the number of </a:t>
            </a:r>
            <a:r>
              <a:rPr lang="it-IT" sz="2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experiments</a:t>
            </a:r>
            <a:r>
              <a:rPr lang="it-IT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grows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8" name="Google Shape;498;p57"/>
          <p:cNvSpPr txBox="1"/>
          <p:nvPr/>
        </p:nvSpPr>
        <p:spPr>
          <a:xfrm>
            <a:off x="1503650" y="5762475"/>
            <a:ext cx="6354300" cy="839400"/>
          </a:xfrm>
          <a:prstGeom prst="rect">
            <a:avLst/>
          </a:prstGeom>
          <a:gradFill>
            <a:gsLst>
              <a:gs pos="0">
                <a:srgbClr val="8DFFD8"/>
              </a:gs>
              <a:gs pos="35000">
                <a:srgbClr val="B0FFE2"/>
              </a:gs>
              <a:gs pos="100000">
                <a:srgbClr val="DFFFF4"/>
              </a:gs>
            </a:gsLst>
            <a:lin ang="16198662" scaled="0"/>
          </a:gradFill>
          <a:ln w="9525" cap="flat" cmpd="sng">
            <a:solidFill>
              <a:srgbClr val="2D2DC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80"/>
              </a:spcBef>
              <a:spcAft>
                <a:spcPts val="0"/>
              </a:spcAft>
              <a:buNone/>
            </a:pPr>
            <a:r>
              <a:rPr lang="it-IT" sz="1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average of many random values of error</a:t>
            </a:r>
            <a:r>
              <a:rPr lang="it-IT" sz="1800" b="1" baseline="-25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1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(h) generated by repeated random experiments converges toward p.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8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/>
              <a:t>46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4" name="Google Shape;504;p58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Central Limit Theorem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5" name="Google Shape;505;p58"/>
          <p:cNvSpPr txBox="1">
            <a:spLocks noGrp="1"/>
          </p:cNvSpPr>
          <p:nvPr>
            <p:ph type="body" idx="1"/>
          </p:nvPr>
        </p:nvSpPr>
        <p:spPr>
          <a:xfrm>
            <a:off x="406500" y="1371600"/>
            <a:ext cx="8432700" cy="14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Therefore, the theorem ensures that the </a:t>
            </a:r>
            <a:r>
              <a:rPr lang="it-IT" sz="26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distribution of estimated error</a:t>
            </a:r>
            <a:r>
              <a:rPr lang="it-IT" sz="2600" b="1" baseline="-25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it-IT" sz="26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(h) for different samples</a:t>
            </a:r>
            <a:r>
              <a:rPr lang="it-IT" sz="2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S</a:t>
            </a:r>
            <a:r>
              <a:rPr lang="it-IT" sz="2600" baseline="-25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</a:t>
            </a:r>
            <a:r>
              <a:rPr lang="it-IT" sz="2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of at least 30 instances follows a </a:t>
            </a:r>
            <a:r>
              <a:rPr lang="it-IT" sz="26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Gaussian (Normal) distribution (the gaussian approximates the binomial distribution)</a:t>
            </a:r>
            <a:r>
              <a:rPr lang="it-IT" sz="2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whose mean </a:t>
            </a:r>
            <a:r>
              <a:rPr lang="it-IT" sz="26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is the true error p </a:t>
            </a:r>
            <a:r>
              <a:rPr lang="it-IT" sz="2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(i.e.</a:t>
            </a:r>
            <a:r>
              <a:rPr lang="it-IT" sz="26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600" baseline="-25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</a:t>
            </a:r>
            <a:r>
              <a:rPr lang="it-IT" sz="2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(h)).</a:t>
            </a:r>
            <a:endParaRPr sz="2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06" name="Google Shape;506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1362" y="3059225"/>
            <a:ext cx="4241283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9"/>
          <p:cNvSpPr txBox="1">
            <a:spLocks noGrp="1"/>
          </p:cNvSpPr>
          <p:nvPr>
            <p:ph type="title"/>
          </p:nvPr>
        </p:nvSpPr>
        <p:spPr>
          <a:xfrm>
            <a:off x="50563" y="310192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What is a Gaussian Distribution? 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2" name="Google Shape;512;p5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47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3" name="Google Shape;513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6078" y="4778803"/>
            <a:ext cx="5222375" cy="10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9"/>
          <p:cNvSpPr txBox="1">
            <a:spLocks noGrp="1"/>
          </p:cNvSpPr>
          <p:nvPr>
            <p:ph type="body" idx="4294967295"/>
          </p:nvPr>
        </p:nvSpPr>
        <p:spPr>
          <a:xfrm>
            <a:off x="323125" y="1279650"/>
            <a:ext cx="8628300" cy="14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curve </a:t>
            </a:r>
            <a:r>
              <a:rPr lang="it-IT" sz="26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parameters</a:t>
            </a:r>
            <a:r>
              <a:rPr lang="it-IT" sz="2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are the </a:t>
            </a:r>
            <a:r>
              <a:rPr lang="it-IT" sz="26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mean</a:t>
            </a:r>
            <a:r>
              <a:rPr lang="it-IT" sz="2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6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μ</a:t>
            </a:r>
            <a:r>
              <a:rPr lang="it-IT" sz="26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(e.g., </a:t>
            </a:r>
            <a:r>
              <a:rPr lang="it-IT" sz="26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lang="it-IT" sz="2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in </a:t>
            </a:r>
            <a:r>
              <a:rPr lang="it-IT" sz="26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our</a:t>
            </a:r>
            <a:r>
              <a:rPr lang="it-IT" sz="2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6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specific</a:t>
            </a:r>
            <a:r>
              <a:rPr lang="it-IT" sz="2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case of </a:t>
            </a:r>
            <a:r>
              <a:rPr lang="it-IT" sz="26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rate) and the standard </a:t>
            </a:r>
            <a:r>
              <a:rPr lang="it-IT" sz="26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deviation</a:t>
            </a:r>
            <a:r>
              <a:rPr lang="it-IT" sz="2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6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σ</a:t>
            </a:r>
            <a:r>
              <a:rPr lang="it-IT" sz="2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endParaRPr sz="26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 a </a:t>
            </a:r>
            <a:r>
              <a:rPr lang="it-IT" sz="26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gaussian</a:t>
            </a:r>
            <a:r>
              <a:rPr lang="it-IT" sz="2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for </a:t>
            </a:r>
            <a:r>
              <a:rPr lang="it-IT" sz="26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any</a:t>
            </a:r>
            <a:r>
              <a:rPr lang="it-IT" sz="26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6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μ</a:t>
            </a:r>
            <a:r>
              <a:rPr lang="it-IT" sz="26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and </a:t>
            </a:r>
            <a:r>
              <a:rPr lang="it-IT" sz="26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σ</a:t>
            </a:r>
            <a:r>
              <a:rPr lang="it-IT" sz="26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it-IT" sz="26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it</a:t>
            </a:r>
            <a:r>
              <a:rPr lang="it-IT" sz="2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6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holds</a:t>
            </a:r>
            <a:r>
              <a:rPr lang="it-IT" sz="2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6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that</a:t>
            </a:r>
            <a:r>
              <a:rPr lang="it-IT" sz="2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endParaRPr sz="26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it-IT" sz="23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99.7% 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of the</a:t>
            </a:r>
            <a:r>
              <a:rPr lang="it-IT" sz="23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probability</a:t>
            </a:r>
            <a:r>
              <a:rPr lang="it-IT" sz="23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mass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lies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in the area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below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the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mean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value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μ</a:t>
            </a:r>
            <a:r>
              <a:rPr lang="it-IT" sz="23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± 3σ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it-IT" sz="23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95.4%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of the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probability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mass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lies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in the area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below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μ</a:t>
            </a:r>
            <a:r>
              <a:rPr lang="it-IT" sz="23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± 2σ</a:t>
            </a:r>
            <a:endParaRPr sz="2300" b="1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b="1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it-IT" sz="23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68.3% 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of the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probability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mass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lies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in the area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below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μ</a:t>
            </a:r>
            <a:r>
              <a:rPr lang="it-IT" sz="23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± </a:t>
            </a:r>
            <a:r>
              <a:rPr lang="it-IT" sz="23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σ</a:t>
            </a:r>
            <a:endParaRPr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5" name="Google Shape;515;p59"/>
          <p:cNvSpPr txBox="1"/>
          <p:nvPr/>
        </p:nvSpPr>
        <p:spPr>
          <a:xfrm>
            <a:off x="7916475" y="175050"/>
            <a:ext cx="10479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it-IT" sz="60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60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0"/>
          <p:cNvSpPr txBox="1">
            <a:spLocks noGrp="1"/>
          </p:cNvSpPr>
          <p:nvPr>
            <p:ph type="title"/>
          </p:nvPr>
        </p:nvSpPr>
        <p:spPr>
          <a:xfrm>
            <a:off x="-25637" y="310192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What is a Gaussian Distribution? 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1" name="Google Shape;521;p6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48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2" name="Google Shape;522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2277" y="1073701"/>
            <a:ext cx="6419975" cy="42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60"/>
          <p:cNvSpPr txBox="1"/>
          <p:nvPr/>
        </p:nvSpPr>
        <p:spPr>
          <a:xfrm>
            <a:off x="1338925" y="5357175"/>
            <a:ext cx="6599400" cy="524700"/>
          </a:xfrm>
          <a:prstGeom prst="rect">
            <a:avLst/>
          </a:prstGeom>
          <a:gradFill>
            <a:gsLst>
              <a:gs pos="0">
                <a:srgbClr val="8DFFD8"/>
              </a:gs>
              <a:gs pos="35000">
                <a:srgbClr val="B0FFE2"/>
              </a:gs>
              <a:gs pos="100000">
                <a:srgbClr val="DFFFF4"/>
              </a:gs>
            </a:gsLst>
            <a:lin ang="16198662" scaled="0"/>
          </a:gradFill>
          <a:ln w="9525" cap="flat" cmpd="sng">
            <a:solidFill>
              <a:srgbClr val="2727B7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 </a:t>
            </a:r>
            <a:r>
              <a:rPr lang="it-IT" sz="26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our</a:t>
            </a:r>
            <a:r>
              <a:rPr lang="it-IT" sz="2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case, t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he </a:t>
            </a: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mean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6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μ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600" b="1" i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lang="it-IT" sz="2600" dirty="0">
                <a:latin typeface="Proxima Nova"/>
                <a:ea typeface="Proxima Nova"/>
                <a:cs typeface="Proxima Nova"/>
                <a:sym typeface="Proxima Nova"/>
              </a:rPr>
              <a:t> (i.e.,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600" i="1" baseline="-25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(h)). </a:t>
            </a:r>
            <a:endParaRPr sz="26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24" name="Google Shape;524;p60"/>
          <p:cNvCxnSpPr/>
          <p:nvPr/>
        </p:nvCxnSpPr>
        <p:spPr>
          <a:xfrm>
            <a:off x="3969470" y="2217873"/>
            <a:ext cx="1338300" cy="0"/>
          </a:xfrm>
          <a:prstGeom prst="straightConnector1">
            <a:avLst/>
          </a:prstGeom>
          <a:solidFill>
            <a:schemeClr val="accent1"/>
          </a:solidFill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5" name="Google Shape;525;p60"/>
          <p:cNvCxnSpPr/>
          <p:nvPr/>
        </p:nvCxnSpPr>
        <p:spPr>
          <a:xfrm>
            <a:off x="2544698" y="3574930"/>
            <a:ext cx="4051200" cy="0"/>
          </a:xfrm>
          <a:prstGeom prst="straightConnector1">
            <a:avLst/>
          </a:prstGeom>
          <a:solidFill>
            <a:schemeClr val="accent1"/>
          </a:solidFill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6" name="Google Shape;526;p60"/>
          <p:cNvCxnSpPr/>
          <p:nvPr/>
        </p:nvCxnSpPr>
        <p:spPr>
          <a:xfrm>
            <a:off x="3268137" y="3203241"/>
            <a:ext cx="2652600" cy="0"/>
          </a:xfrm>
          <a:prstGeom prst="straightConnector1">
            <a:avLst/>
          </a:prstGeom>
          <a:solidFill>
            <a:schemeClr val="accent1"/>
          </a:solidFill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7" name="Google Shape;527;p60"/>
          <p:cNvSpPr txBox="1"/>
          <p:nvPr/>
        </p:nvSpPr>
        <p:spPr>
          <a:xfrm>
            <a:off x="7916475" y="175050"/>
            <a:ext cx="10479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it-IT" sz="6000" b="1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60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1"/>
          <p:cNvSpPr txBox="1">
            <a:spLocks noGrp="1"/>
          </p:cNvSpPr>
          <p:nvPr>
            <p:ph type="title"/>
          </p:nvPr>
        </p:nvSpPr>
        <p:spPr>
          <a:xfrm>
            <a:off x="636550" y="22860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..but..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3" name="Google Shape;533;p61"/>
          <p:cNvSpPr txBox="1">
            <a:spLocks noGrp="1"/>
          </p:cNvSpPr>
          <p:nvPr>
            <p:ph type="body" idx="1"/>
          </p:nvPr>
        </p:nvSpPr>
        <p:spPr>
          <a:xfrm>
            <a:off x="271075" y="1143000"/>
            <a:ext cx="8372400" cy="17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Char char="●"/>
            </a:pPr>
            <a:r>
              <a:rPr lang="it-IT" sz="28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Why</a:t>
            </a:r>
            <a:r>
              <a:rPr lang="it-IT" sz="2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is it important to know that the distribution of error rates is approximately normal (Gaussian)??</a:t>
            </a:r>
            <a:endParaRPr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17500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Char char="●"/>
            </a:pPr>
            <a:r>
              <a:rPr lang="it-IT" sz="2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Stay tuned...</a:t>
            </a:r>
            <a:endParaRPr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4" name="Google Shape;534;p61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/>
              <a:t>49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35" name="Google Shape;535;p61"/>
          <p:cNvGrpSpPr/>
          <p:nvPr/>
        </p:nvGrpSpPr>
        <p:grpSpPr>
          <a:xfrm>
            <a:off x="2041924" y="3192025"/>
            <a:ext cx="4830691" cy="2832100"/>
            <a:chOff x="2662296" y="3229563"/>
            <a:chExt cx="4831174" cy="2832100"/>
          </a:xfrm>
        </p:grpSpPr>
        <p:pic>
          <p:nvPicPr>
            <p:cNvPr id="536" name="Google Shape;536;p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623270" y="3229563"/>
              <a:ext cx="2870200" cy="283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7" name="Google Shape;537;p61"/>
            <p:cNvSpPr/>
            <p:nvPr/>
          </p:nvSpPr>
          <p:spPr>
            <a:xfrm>
              <a:off x="2662296" y="3320051"/>
              <a:ext cx="3208611" cy="1655762"/>
            </a:xfrm>
            <a:prstGeom prst="cloudCallout">
              <a:avLst>
                <a:gd name="adj1" fmla="val 71833"/>
                <a:gd name="adj2" fmla="val -38069"/>
              </a:avLst>
            </a:prstGeom>
            <a:solidFill>
              <a:schemeClr val="accent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imes New Roman"/>
                <a:buNone/>
              </a:pPr>
              <a:endParaRPr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538" name="Google Shape;538;p6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24296" y="3571937"/>
              <a:ext cx="1810456" cy="1049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9" name="Google Shape;539;p61"/>
            <p:cNvSpPr/>
            <p:nvPr/>
          </p:nvSpPr>
          <p:spPr>
            <a:xfrm>
              <a:off x="3631259" y="3659481"/>
              <a:ext cx="1345260" cy="752593"/>
            </a:xfrm>
            <a:custGeom>
              <a:avLst/>
              <a:gdLst/>
              <a:ahLst/>
              <a:cxnLst/>
              <a:rect l="l" t="t" r="r" b="b"/>
              <a:pathLst>
                <a:path w="1345260" h="752593" extrusionOk="0">
                  <a:moveTo>
                    <a:pt x="0" y="752593"/>
                  </a:moveTo>
                  <a:cubicBezTo>
                    <a:pt x="226562" y="376296"/>
                    <a:pt x="453124" y="0"/>
                    <a:pt x="677334" y="0"/>
                  </a:cubicBezTo>
                  <a:cubicBezTo>
                    <a:pt x="901544" y="0"/>
                    <a:pt x="1345260" y="752593"/>
                    <a:pt x="1345260" y="752593"/>
                  </a:cubicBezTo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AF5BA9-0FFD-274E-93A8-27A5132E5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Venn</a:t>
            </a:r>
            <a:r>
              <a:rPr lang="it-IT" dirty="0"/>
              <a:t> </a:t>
            </a:r>
            <a:r>
              <a:rPr lang="it-IT" dirty="0" err="1"/>
              <a:t>diagram</a:t>
            </a:r>
            <a:r>
              <a:rPr lang="it-IT" dirty="0"/>
              <a:t>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448DBB0-9ED5-B449-B1A2-5AC7379F51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5</a:t>
            </a:fld>
            <a:endParaRPr lang="it-IT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0B4ED94-95FA-4845-9765-CE6D7288A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718" y="1405077"/>
            <a:ext cx="5404207" cy="459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117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3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Standard Deviation of </a:t>
            </a:r>
            <a:r>
              <a:rPr lang="it-IT" sz="4400" i="1"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4400" i="1" baseline="-25000"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4400" i="1">
                <a:latin typeface="Proxima Nova"/>
                <a:ea typeface="Proxima Nova"/>
                <a:cs typeface="Proxima Nova"/>
                <a:sym typeface="Proxima Nova"/>
              </a:rPr>
              <a:t>(h)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2" name="Google Shape;552;p63"/>
          <p:cNvSpPr txBox="1">
            <a:spLocks noGrp="1"/>
          </p:cNvSpPr>
          <p:nvPr>
            <p:ph type="body" idx="1"/>
          </p:nvPr>
        </p:nvSpPr>
        <p:spPr>
          <a:xfrm>
            <a:off x="320325" y="1006475"/>
            <a:ext cx="8480700" cy="46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93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●"/>
            </a:pPr>
            <a:r>
              <a:rPr lang="it-IT" sz="28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Thanks</a:t>
            </a:r>
            <a:r>
              <a:rPr lang="it-IT" sz="28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to CLT, </a:t>
            </a:r>
            <a:r>
              <a:rPr lang="it-IT" sz="28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we</a:t>
            </a:r>
            <a:r>
              <a:rPr lang="it-IT" sz="28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8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know</a:t>
            </a:r>
            <a:r>
              <a:rPr lang="it-IT" sz="28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8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that</a:t>
            </a:r>
            <a:endParaRPr sz="28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171700" lvl="0" indent="1143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E(</a:t>
            </a:r>
            <a:r>
              <a:rPr lang="it-IT" sz="2800" i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800" i="1" baseline="-25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2800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(h)) = </a:t>
            </a:r>
            <a:r>
              <a:rPr lang="it-IT" sz="2800" i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800" i="1" baseline="-25000" dirty="0" err="1">
                <a:solidFill>
                  <a:schemeClr val="dk1"/>
                </a:solidFill>
                <a:latin typeface="Arial Rounded MT Bold" panose="020F0704030504030204" pitchFamily="34" charset="77"/>
                <a:ea typeface="Proxima Nova"/>
                <a:cs typeface="Proxima Nova"/>
                <a:sym typeface="Proxima Nova"/>
              </a:rPr>
              <a:t>D</a:t>
            </a:r>
            <a:r>
              <a:rPr lang="it-IT" sz="2800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(h) = </a:t>
            </a:r>
            <a:r>
              <a:rPr lang="it-IT" sz="2800" i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lang="it-IT" sz="2800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2800" i="1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i="1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lvl="1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Char char="➢"/>
            </a:pP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Expected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value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of “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true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”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probability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and 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mean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of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estimated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rates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on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different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samples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are the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same</a:t>
            </a:r>
            <a:endParaRPr sz="2800" i="1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600" i="1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SzPts val="2200"/>
              <a:buFont typeface="Times New Roman"/>
              <a:buNone/>
            </a:pPr>
            <a:endParaRPr sz="28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203200" algn="l" rtl="0">
              <a:spcBef>
                <a:spcPts val="440"/>
              </a:spcBef>
              <a:spcAft>
                <a:spcPts val="0"/>
              </a:spcAft>
              <a:buSzPts val="2200"/>
              <a:buFont typeface="Times New Roman"/>
              <a:buNone/>
            </a:pPr>
            <a:endParaRPr sz="28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3" name="Google Shape;553;p63"/>
          <p:cNvSpPr txBox="1">
            <a:spLocks noGrp="1"/>
          </p:cNvSpPr>
          <p:nvPr>
            <p:ph type="sldNum" idx="12"/>
          </p:nvPr>
        </p:nvSpPr>
        <p:spPr>
          <a:xfrm>
            <a:off x="68961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/>
              <a:t>50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4" name="Google Shape;554;p63"/>
          <p:cNvSpPr txBox="1"/>
          <p:nvPr/>
        </p:nvSpPr>
        <p:spPr>
          <a:xfrm>
            <a:off x="7916475" y="175050"/>
            <a:ext cx="10479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it-IT" sz="60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60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5" name="Google Shape;555;p63"/>
          <p:cNvSpPr txBox="1"/>
          <p:nvPr/>
        </p:nvSpPr>
        <p:spPr>
          <a:xfrm>
            <a:off x="685800" y="3917925"/>
            <a:ext cx="7902600" cy="605100"/>
          </a:xfrm>
          <a:prstGeom prst="rect">
            <a:avLst/>
          </a:prstGeom>
          <a:gradFill>
            <a:gsLst>
              <a:gs pos="0">
                <a:srgbClr val="8DFFD8"/>
              </a:gs>
              <a:gs pos="35000">
                <a:srgbClr val="B0FFE2"/>
              </a:gs>
              <a:gs pos="100000">
                <a:srgbClr val="DFFFF4"/>
              </a:gs>
            </a:gsLst>
            <a:lin ang="16198662" scaled="0"/>
          </a:gradFill>
          <a:ln w="9525" cap="flat" cmpd="sng">
            <a:solidFill>
              <a:srgbClr val="2D2DC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it-IT" sz="2800" i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What about the standard deviation of error</a:t>
            </a:r>
            <a:r>
              <a:rPr lang="it-IT" sz="2800" i="1" baseline="-25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2800" i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(h)??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4"/>
          <p:cNvSpPr txBox="1">
            <a:spLocks noGrp="1"/>
          </p:cNvSpPr>
          <p:nvPr>
            <p:ph type="body" idx="1"/>
          </p:nvPr>
        </p:nvSpPr>
        <p:spPr>
          <a:xfrm>
            <a:off x="239250" y="854100"/>
            <a:ext cx="8847600" cy="29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it-IT" sz="2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Standard deviation </a:t>
            </a:r>
            <a:r>
              <a:rPr lang="it-IT" sz="23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of a sample S of n 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instances</a:t>
            </a:r>
            <a:r>
              <a:rPr lang="it-IT" sz="2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is defined as:</a:t>
            </a:r>
            <a:endParaRPr sz="2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lvl="1" indent="-2984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➢"/>
            </a:pPr>
            <a:r>
              <a:rPr lang="it-IT" sz="2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Note</a:t>
            </a:r>
            <a:r>
              <a:rPr lang="it-IT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that for n→∞ (very large samples), then </a:t>
            </a:r>
            <a:r>
              <a:rPr lang="it-IT" sz="2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σ</a:t>
            </a:r>
            <a:r>
              <a:rPr lang="it-IT" sz="2000" b="1" baseline="-25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→0 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it-IT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(since r/n→p i.e., the </a:t>
            </a:r>
            <a:r>
              <a:rPr lang="it-IT" sz="2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observed error will converge to the real error rate</a:t>
            </a:r>
            <a:r>
              <a:rPr lang="it-IT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1" name="Google Shape;561;p64"/>
          <p:cNvSpPr txBox="1">
            <a:spLocks noGrp="1"/>
          </p:cNvSpPr>
          <p:nvPr>
            <p:ph type="sldNum" idx="12"/>
          </p:nvPr>
        </p:nvSpPr>
        <p:spPr>
          <a:xfrm>
            <a:off x="68961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/>
              <a:t>51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2" name="Google Shape;562;p64"/>
          <p:cNvSpPr txBox="1"/>
          <p:nvPr/>
        </p:nvSpPr>
        <p:spPr>
          <a:xfrm>
            <a:off x="7916475" y="175050"/>
            <a:ext cx="10479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it-IT" sz="6000" b="1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60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3" name="Google Shape;563;p64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Standard Deviation of </a:t>
            </a:r>
            <a:r>
              <a:rPr lang="it-IT" sz="4400" i="1"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4400" i="1" baseline="-25000"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4400" i="1">
                <a:latin typeface="Proxima Nova"/>
                <a:ea typeface="Proxima Nova"/>
                <a:cs typeface="Proxima Nova"/>
                <a:sym typeface="Proxima Nova"/>
              </a:rPr>
              <a:t>(h)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64" name="Google Shape;56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225" y="1554457"/>
            <a:ext cx="8675651" cy="622468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64"/>
          <p:cNvSpPr txBox="1"/>
          <p:nvPr/>
        </p:nvSpPr>
        <p:spPr>
          <a:xfrm>
            <a:off x="381875" y="3830650"/>
            <a:ext cx="8393700" cy="1608000"/>
          </a:xfrm>
          <a:prstGeom prst="rect">
            <a:avLst/>
          </a:prstGeom>
          <a:gradFill>
            <a:gsLst>
              <a:gs pos="0">
                <a:srgbClr val="8DFFD8"/>
              </a:gs>
              <a:gs pos="35000">
                <a:srgbClr val="B0FFE2"/>
              </a:gs>
              <a:gs pos="100000">
                <a:srgbClr val="DFFFF4"/>
              </a:gs>
            </a:gsLst>
            <a:lin ang="16200038" scaled="0"/>
          </a:gradFill>
          <a:ln w="9525" cap="flat" cmpd="sng">
            <a:solidFill>
              <a:srgbClr val="00CB97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We replace the (unknown) p with our computed mean value r/n. This is an </a:t>
            </a:r>
            <a:r>
              <a:rPr lang="it-IT"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estimate</a:t>
            </a:r>
            <a:r>
              <a:rPr lang="it-IT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since we assume that r/n is a good approximation of the real error rate p, which holds approximately true </a:t>
            </a:r>
            <a:r>
              <a:rPr lang="it-IT"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for large enough n</a:t>
            </a:r>
            <a:r>
              <a:rPr lang="it-IT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according to CLT!</a:t>
            </a:r>
            <a:endParaRPr sz="2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6" name="Google Shape;566;p64"/>
          <p:cNvSpPr/>
          <p:nvPr/>
        </p:nvSpPr>
        <p:spPr>
          <a:xfrm>
            <a:off x="3817000" y="1329425"/>
            <a:ext cx="2558700" cy="946200"/>
          </a:xfrm>
          <a:prstGeom prst="rect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5"/>
          <p:cNvSpPr txBox="1">
            <a:spLocks noGrp="1"/>
          </p:cNvSpPr>
          <p:nvPr>
            <p:ph type="title"/>
          </p:nvPr>
        </p:nvSpPr>
        <p:spPr>
          <a:xfrm>
            <a:off x="243191" y="228600"/>
            <a:ext cx="9056452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0" dirty="0" err="1">
                <a:latin typeface="Proxima Nova"/>
                <a:ea typeface="Proxima Nova"/>
                <a:cs typeface="Proxima Nova"/>
                <a:sym typeface="Proxima Nova"/>
              </a:rPr>
              <a:t>Why</a:t>
            </a:r>
            <a:r>
              <a:rPr lang="it-IT" sz="40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4000" dirty="0" err="1"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40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4000" dirty="0" err="1">
                <a:latin typeface="Proxima Nova"/>
                <a:ea typeface="Proxima Nova"/>
                <a:cs typeface="Proxima Nova"/>
                <a:sym typeface="Proxima Nova"/>
              </a:rPr>
              <a:t>this</a:t>
            </a:r>
            <a:r>
              <a:rPr lang="it-IT" sz="40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4000" dirty="0" err="1">
                <a:latin typeface="Proxima Nova"/>
                <a:ea typeface="Proxima Nova"/>
                <a:cs typeface="Proxima Nova"/>
                <a:sym typeface="Proxima Nova"/>
              </a:rPr>
              <a:t>approximation</a:t>
            </a:r>
            <a:r>
              <a:rPr lang="it-IT" sz="40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4000" dirty="0" err="1">
                <a:latin typeface="Proxima Nova"/>
                <a:ea typeface="Proxima Nova"/>
                <a:cs typeface="Proxima Nova"/>
                <a:sym typeface="Proxima Nova"/>
              </a:rPr>
              <a:t>reasonable</a:t>
            </a:r>
            <a:r>
              <a:rPr lang="it-IT" sz="4000" dirty="0"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endParaRPr sz="4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2" name="Google Shape;572;p65"/>
          <p:cNvSpPr txBox="1">
            <a:spLocks noGrp="1"/>
          </p:cNvSpPr>
          <p:nvPr>
            <p:ph type="body" idx="1"/>
          </p:nvPr>
        </p:nvSpPr>
        <p:spPr>
          <a:xfrm>
            <a:off x="685800" y="1143000"/>
            <a:ext cx="7772400" cy="46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it-IT" sz="24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Why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we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can set                                     ??</a:t>
            </a:r>
            <a:endParaRPr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Char char="●"/>
            </a:pPr>
            <a:r>
              <a:rPr lang="it-IT" sz="24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Say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=0.6 and </a:t>
            </a:r>
            <a:r>
              <a:rPr lang="it-IT" sz="24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/</a:t>
            </a:r>
            <a:r>
              <a:rPr lang="it-IT" sz="24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=0.7 (</a:t>
            </a:r>
            <a:r>
              <a:rPr lang="it-IT" sz="24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difference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0.1, 10%) </a:t>
            </a:r>
            <a:endParaRPr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Char char="●"/>
            </a:pPr>
            <a:r>
              <a:rPr lang="it-IT" sz="24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However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sz="24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(1-p)=0.24  </a:t>
            </a:r>
            <a:r>
              <a:rPr lang="it-IT" sz="24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/</a:t>
            </a:r>
            <a:r>
              <a:rPr lang="it-IT" sz="24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(1-r/</a:t>
            </a:r>
            <a:r>
              <a:rPr lang="it-IT" sz="24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)=0.21 (</a:t>
            </a:r>
            <a:r>
              <a:rPr lang="it-IT" sz="24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difference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0.03, </a:t>
            </a:r>
            <a:r>
              <a:rPr lang="it-IT" sz="24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only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3%))</a:t>
            </a:r>
            <a:endParaRPr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Char char="●"/>
            </a:pP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→</a:t>
            </a:r>
            <a:r>
              <a:rPr lang="it-IT" sz="24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Although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approximating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the </a:t>
            </a:r>
            <a:r>
              <a:rPr lang="it-IT" sz="24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real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with the </a:t>
            </a:r>
            <a:r>
              <a:rPr lang="it-IT" sz="24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estimated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can </a:t>
            </a:r>
            <a:r>
              <a:rPr lang="it-IT" sz="24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lead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to a </a:t>
            </a:r>
            <a:r>
              <a:rPr lang="it-IT" sz="24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significant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over or under-estimate, </a:t>
            </a:r>
            <a:r>
              <a:rPr lang="it-IT" sz="24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approximating</a:t>
            </a:r>
            <a:r>
              <a:rPr lang="it-IT" sz="24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the </a:t>
            </a:r>
            <a:r>
              <a:rPr lang="it-IT" sz="24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real</a:t>
            </a:r>
            <a:r>
              <a:rPr lang="it-IT" sz="24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SD with the </a:t>
            </a:r>
            <a:r>
              <a:rPr lang="it-IT" sz="24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estimated</a:t>
            </a:r>
            <a:r>
              <a:rPr lang="it-IT" sz="24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SD </a:t>
            </a:r>
            <a:r>
              <a:rPr lang="it-IT" sz="24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4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much</a:t>
            </a:r>
            <a:r>
              <a:rPr lang="it-IT" sz="24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less</a:t>
            </a:r>
            <a:r>
              <a:rPr lang="it-IT" sz="24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critical</a:t>
            </a:r>
            <a:endParaRPr b="1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Char char="●"/>
            </a:pP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 general, </a:t>
            </a:r>
            <a:r>
              <a:rPr lang="it-IT" sz="24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if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</a:t>
            </a:r>
            <a:r>
              <a:rPr lang="it-IT" sz="24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4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sufficiently</a:t>
            </a:r>
            <a:r>
              <a:rPr lang="it-IT" sz="24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large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the </a:t>
            </a:r>
            <a:r>
              <a:rPr lang="it-IT" sz="24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probability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that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our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estimate </a:t>
            </a:r>
            <a:r>
              <a:rPr lang="it-IT" sz="24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very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far from </a:t>
            </a:r>
            <a:r>
              <a:rPr lang="it-IT" sz="24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real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sigma </a:t>
            </a:r>
            <a:r>
              <a:rPr lang="it-IT" sz="24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sufficiently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low</a:t>
            </a:r>
            <a:r>
              <a:rPr lang="it-IT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24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3" name="Google Shape;573;p65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>
                <a:latin typeface="Proxima Nova"/>
                <a:ea typeface="Proxima Nova"/>
                <a:cs typeface="Proxima Nova"/>
                <a:sym typeface="Proxima Nova"/>
              </a:rPr>
              <a:t>52</a:t>
            </a:fld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74" name="Google Shape;57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875" y="1143000"/>
            <a:ext cx="2295525" cy="4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6"/>
          <p:cNvSpPr txBox="1">
            <a:spLocks noGrp="1"/>
          </p:cNvSpPr>
          <p:nvPr>
            <p:ph type="title"/>
          </p:nvPr>
        </p:nvSpPr>
        <p:spPr>
          <a:xfrm>
            <a:off x="436575" y="152400"/>
            <a:ext cx="86310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Consequences of the 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Central</a:t>
            </a: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 Limit Theorem for error</a:t>
            </a:r>
            <a:r>
              <a:rPr lang="it-IT" sz="4400" baseline="-25000"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(h)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0" name="Google Shape;580;p66"/>
          <p:cNvSpPr txBox="1">
            <a:spLocks noGrp="1"/>
          </p:cNvSpPr>
          <p:nvPr>
            <p:ph type="body" idx="1"/>
          </p:nvPr>
        </p:nvSpPr>
        <p:spPr>
          <a:xfrm>
            <a:off x="262150" y="1685250"/>
            <a:ext cx="8675100" cy="18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46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roxima Nova"/>
              <a:buChar char="●"/>
            </a:pP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Expected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Value:</a:t>
            </a:r>
            <a:endParaRPr sz="23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sz="23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sz="6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sz="6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746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roxima Nova"/>
              <a:buChar char="●"/>
            </a:pP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Standard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Deviation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3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sz="6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 indent="-3175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it-IT" sz="23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The </a:t>
            </a:r>
            <a:r>
              <a:rPr lang="it-IT" sz="23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central</a:t>
            </a:r>
            <a:r>
              <a:rPr lang="it-IT" sz="23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limit</a:t>
            </a:r>
            <a:r>
              <a:rPr lang="it-IT" sz="23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theorem</a:t>
            </a:r>
            <a:r>
              <a:rPr lang="it-IT" sz="23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also</a:t>
            </a:r>
            <a:r>
              <a:rPr lang="it-IT" sz="23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implies</a:t>
            </a:r>
            <a:r>
              <a:rPr lang="it-IT" sz="23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that</a:t>
            </a:r>
            <a:r>
              <a:rPr lang="it-IT" sz="23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the </a:t>
            </a:r>
            <a:r>
              <a:rPr lang="it-IT" sz="23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binomial</a:t>
            </a:r>
            <a:r>
              <a:rPr lang="it-IT" sz="23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distribution</a:t>
            </a:r>
            <a:r>
              <a:rPr lang="it-IT" sz="23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can be </a:t>
            </a:r>
            <a:r>
              <a:rPr lang="it-IT" sz="23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approximated</a:t>
            </a:r>
            <a:r>
              <a:rPr lang="it-IT" sz="23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by the </a:t>
            </a:r>
            <a:r>
              <a:rPr lang="it-IT" sz="23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normal</a:t>
            </a:r>
            <a:r>
              <a:rPr lang="it-IT" sz="23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distribution</a:t>
            </a:r>
            <a:r>
              <a:rPr lang="it-IT" sz="23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with </a:t>
            </a:r>
            <a:r>
              <a:rPr lang="it-IT" sz="23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its</a:t>
            </a:r>
            <a:r>
              <a:rPr lang="it-IT" sz="23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important</a:t>
            </a:r>
            <a:r>
              <a:rPr lang="it-IT" sz="23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properties</a:t>
            </a:r>
            <a:r>
              <a:rPr lang="it-IT" sz="23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(e.g., </a:t>
            </a:r>
            <a:r>
              <a:rPr lang="it-IT" sz="23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99.7% 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of the</a:t>
            </a:r>
            <a:r>
              <a:rPr lang="it-IT" sz="23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probability</a:t>
            </a:r>
            <a:r>
              <a:rPr lang="it-IT" sz="23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mass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lies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in the area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below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the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mean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value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l-GR" sz="23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μ ± 3σ</a:t>
            </a:r>
            <a:r>
              <a:rPr lang="it-IT" sz="23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l-GR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l-GR" sz="23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95.4%</a:t>
            </a:r>
            <a:r>
              <a:rPr lang="el-GR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of the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probability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mass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lies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in the area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below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l-GR" sz="23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μ ± 2σ</a:t>
            </a:r>
            <a:r>
              <a:rPr lang="it-IT" sz="23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l-GR" sz="23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68.3% 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of the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probability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mass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lies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in the area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below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l-GR" sz="23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μ ± σ</a:t>
            </a:r>
            <a:r>
              <a:rPr lang="it-IT" sz="23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…)</a:t>
            </a:r>
            <a:endParaRPr lang="el-GR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roxima Nova"/>
              <a:buChar char="●"/>
            </a:pPr>
            <a:endParaRPr sz="2300" b="1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81" name="Google Shape;58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8688" y="1761450"/>
            <a:ext cx="4676775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66"/>
          <p:cNvPicPr preferRelativeResize="0"/>
          <p:nvPr/>
        </p:nvPicPr>
        <p:blipFill rotWithShape="1">
          <a:blip r:embed="rId4">
            <a:alphaModFix/>
          </a:blip>
          <a:srcRect r="90770"/>
          <a:stretch/>
        </p:blipFill>
        <p:spPr>
          <a:xfrm>
            <a:off x="3359775" y="2893175"/>
            <a:ext cx="800674" cy="62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66"/>
          <p:cNvPicPr preferRelativeResize="0"/>
          <p:nvPr/>
        </p:nvPicPr>
        <p:blipFill rotWithShape="1">
          <a:blip r:embed="rId4">
            <a:alphaModFix/>
          </a:blip>
          <a:srcRect l="39690"/>
          <a:stretch/>
        </p:blipFill>
        <p:spPr>
          <a:xfrm>
            <a:off x="4160450" y="2894262"/>
            <a:ext cx="4676775" cy="556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7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Summary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9" name="Google Shape;589;p67"/>
          <p:cNvSpPr txBox="1">
            <a:spLocks noGrp="1"/>
          </p:cNvSpPr>
          <p:nvPr>
            <p:ph type="body" idx="1"/>
          </p:nvPr>
        </p:nvSpPr>
        <p:spPr>
          <a:xfrm>
            <a:off x="381875" y="831850"/>
            <a:ext cx="8536800" cy="30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We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showed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that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0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The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number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of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misclassified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instances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over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instances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 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random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boolean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variable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and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(X=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)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follows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binomial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probability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distribution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with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mean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</a:t>
            </a:r>
            <a:r>
              <a:rPr lang="it-IT" sz="2000" b="1" i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lang="it-IT" sz="2000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over the full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population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distribution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b="1" i="1" dirty="0">
                <a:solidFill>
                  <a:srgbClr val="000000"/>
                </a:solidFill>
                <a:latin typeface="Arial Rounded MT Bold" panose="020F0704030504030204" pitchFamily="34" charset="77"/>
                <a:ea typeface="Proxima Nova"/>
                <a:cs typeface="Proxima Nova"/>
                <a:sym typeface="Proxima Nova"/>
              </a:rPr>
              <a:t>D</a:t>
            </a:r>
            <a:r>
              <a:rPr lang="it-IT" sz="2000" dirty="0">
                <a:solidFill>
                  <a:srgbClr val="000000"/>
                </a:solidFill>
                <a:latin typeface="Arial Rounded MT Bold" panose="020F0704030504030204" pitchFamily="34" charset="77"/>
                <a:ea typeface="Proxima Nova"/>
                <a:cs typeface="Proxima Nova"/>
                <a:sym typeface="Proxima Nova"/>
              </a:rPr>
              <a:t>.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20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9250" algn="l" rtl="0"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roxima Nova"/>
              <a:buChar char="●"/>
            </a:pP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The 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sample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000" baseline="-25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(h)</a:t>
            </a:r>
            <a:r>
              <a:rPr lang="it-IT" sz="2000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good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estimator of </a:t>
            </a:r>
            <a:r>
              <a:rPr lang="it-IT" sz="20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000" b="1" i="1" baseline="-25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</a:t>
            </a:r>
            <a:r>
              <a:rPr lang="it-IT" sz="20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(h)</a:t>
            </a:r>
            <a:r>
              <a:rPr lang="it-IT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because</a:t>
            </a:r>
            <a:r>
              <a:rPr lang="it-IT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it</a:t>
            </a:r>
            <a:r>
              <a:rPr lang="it-IT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 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random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variable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depending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on the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selected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sample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)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that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also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obeys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to a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binomial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distribution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0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lvl="1" indent="-298450" algn="l" rtl="0"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roxima Nova"/>
              <a:buChar char="➢"/>
            </a:pP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Low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Bias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r>
              <a:rPr lang="it-IT" sz="2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000" baseline="-25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(h)</a:t>
            </a:r>
            <a:r>
              <a:rPr lang="it-IT" sz="20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0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an </a:t>
            </a:r>
            <a:r>
              <a:rPr lang="it-IT" sz="20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unbiased</a:t>
            </a:r>
            <a:r>
              <a:rPr lang="it-IT" sz="20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estimator of </a:t>
            </a:r>
            <a:r>
              <a:rPr lang="it-IT" sz="20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000" b="1" baseline="-25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20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(h) </a:t>
            </a:r>
            <a:r>
              <a:rPr lang="it-IT" sz="2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because</a:t>
            </a:r>
            <a:r>
              <a:rPr lang="it-IT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for a </a:t>
            </a:r>
            <a:r>
              <a:rPr lang="it-IT" sz="2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Binomial</a:t>
            </a:r>
            <a:r>
              <a:rPr lang="it-IT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distribution</a:t>
            </a:r>
            <a:r>
              <a:rPr lang="it-IT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(E(</a:t>
            </a:r>
            <a:r>
              <a:rPr lang="it-IT" sz="2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000" baseline="-25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(h)) = </a:t>
            </a:r>
            <a:r>
              <a:rPr lang="it-IT" sz="2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lang="it-IT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).</a:t>
            </a:r>
          </a:p>
          <a:p>
            <a:pPr marL="444500" lvl="1" indent="0" algn="l" rtl="0"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lang="it-IT" sz="2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Remember</a:t>
            </a:r>
            <a:r>
              <a:rPr lang="it-IT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r>
              <a:rPr lang="it-IT" sz="2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Bias</a:t>
            </a:r>
            <a:r>
              <a:rPr lang="it-IT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it-IT" sz="2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000" baseline="-25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(h)) = E[</a:t>
            </a:r>
            <a:r>
              <a:rPr lang="it-IT" sz="2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000" baseline="-25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(h)] - </a:t>
            </a:r>
            <a:r>
              <a:rPr lang="it-IT" sz="2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000" baseline="-25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</a:t>
            </a:r>
            <a:r>
              <a:rPr lang="it-IT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(h) = </a:t>
            </a:r>
            <a:r>
              <a:rPr lang="it-IT" sz="2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lang="it-IT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- </a:t>
            </a:r>
            <a:r>
              <a:rPr lang="it-IT" sz="2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lang="it-IT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=0</a:t>
            </a:r>
            <a:endParaRPr sz="20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lvl="1" indent="-29845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Char char="➢"/>
            </a:pPr>
            <a:r>
              <a:rPr lang="it-IT" sz="20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Low</a:t>
            </a:r>
            <a:r>
              <a:rPr lang="it-IT" sz="20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Variance</a:t>
            </a:r>
            <a:r>
              <a:rPr lang="it-IT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By </a:t>
            </a:r>
            <a:r>
              <a:rPr lang="it-IT" sz="2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our</a:t>
            </a:r>
            <a:r>
              <a:rPr lang="it-IT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definition</a:t>
            </a:r>
            <a:r>
              <a:rPr lang="it-IT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of </a:t>
            </a:r>
            <a:r>
              <a:rPr lang="it-IT" sz="2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variance</a:t>
            </a:r>
            <a:r>
              <a:rPr lang="it-IT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sz="20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this</a:t>
            </a:r>
            <a:r>
              <a:rPr lang="it-IT" sz="20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choice</a:t>
            </a:r>
            <a:r>
              <a:rPr lang="it-IT" sz="20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will</a:t>
            </a:r>
            <a:r>
              <a:rPr lang="it-IT" sz="20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yield</a:t>
            </a:r>
            <a:r>
              <a:rPr lang="it-IT" sz="20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the </a:t>
            </a:r>
            <a:r>
              <a:rPr lang="it-IT" sz="20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smallest</a:t>
            </a:r>
            <a:r>
              <a:rPr lang="it-IT" sz="20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expected</a:t>
            </a:r>
            <a:r>
              <a:rPr lang="it-IT" sz="20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squared</a:t>
            </a:r>
            <a:r>
              <a:rPr lang="it-IT" sz="20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0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between</a:t>
            </a:r>
            <a:r>
              <a:rPr lang="it-IT" sz="20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the estimate and the </a:t>
            </a:r>
            <a:r>
              <a:rPr lang="it-IT" sz="20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true</a:t>
            </a:r>
            <a:r>
              <a:rPr lang="it-IT" sz="20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value</a:t>
            </a:r>
            <a:r>
              <a:rPr lang="it-IT" sz="20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of the </a:t>
            </a:r>
            <a:r>
              <a:rPr lang="it-IT" sz="20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0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rate. </a:t>
            </a:r>
            <a:endParaRPr sz="20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0" name="Google Shape;590;p67"/>
          <p:cNvSpPr txBox="1"/>
          <p:nvPr/>
        </p:nvSpPr>
        <p:spPr>
          <a:xfrm>
            <a:off x="7793350" y="64250"/>
            <a:ext cx="10479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it-IT" sz="60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60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8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Summary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6" name="Google Shape;596;p68"/>
          <p:cNvSpPr txBox="1">
            <a:spLocks noGrp="1"/>
          </p:cNvSpPr>
          <p:nvPr>
            <p:ph type="body" idx="1"/>
          </p:nvPr>
        </p:nvSpPr>
        <p:spPr>
          <a:xfrm>
            <a:off x="381875" y="831850"/>
            <a:ext cx="8536800" cy="32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9250" algn="l" rtl="0"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If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the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number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of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examples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in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any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sample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sufficiently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large ( &gt;30),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then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i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according</a:t>
            </a:r>
            <a:r>
              <a:rPr lang="it-IT" sz="2000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to Central Limit </a:t>
            </a:r>
            <a:r>
              <a:rPr lang="it-IT" sz="2000" i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Theorem</a:t>
            </a:r>
            <a:r>
              <a:rPr lang="it-IT" sz="2000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(CLT)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the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underlying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binomial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distribution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for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000" baseline="-25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(h)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approximates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Gaussian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Normal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)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distribution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and with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mean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i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000" baseline="-25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(h)</a:t>
            </a:r>
            <a:r>
              <a:rPr lang="it-IT" sz="2000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). </a:t>
            </a:r>
            <a:endParaRPr sz="2000" i="1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9250" algn="l" rtl="0"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This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does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not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mean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that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for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&gt;30, </a:t>
            </a:r>
            <a:r>
              <a:rPr lang="it-IT" sz="2000" b="1" i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000" b="1" i="1" baseline="-25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(h) =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000" b="1" baseline="-25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(h).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It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means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that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if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we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repeat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the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experiment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on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different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independent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samples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it-IT" sz="2000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2000" i="1" baseline="-25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of the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same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dimension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i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we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obtain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different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values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i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r>
              <a:rPr lang="it-IT" sz="2000" i="1" baseline="-25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</a:t>
            </a:r>
            <a:r>
              <a:rPr lang="it-IT" sz="2000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/n</a:t>
            </a:r>
            <a:r>
              <a:rPr lang="it-IT" sz="2000" i="1" baseline="-25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for </a:t>
            </a:r>
            <a:r>
              <a:rPr lang="it-IT" sz="2000" i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000" i="1" baseline="-25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it-IT" sz="2000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(h)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and 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the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distribution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of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these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values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approximates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Gaussian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with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mean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p. 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Furthermore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for a 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single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experiment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with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sufficiently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large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we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have</a:t>
            </a:r>
            <a:r>
              <a:rPr lang="it-IT" sz="2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0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7" name="Google Shape;597;p68"/>
          <p:cNvSpPr txBox="1"/>
          <p:nvPr/>
        </p:nvSpPr>
        <p:spPr>
          <a:xfrm>
            <a:off x="7916475" y="175050"/>
            <a:ext cx="10479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it-IT" sz="6000" b="1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60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8" name="Google Shape;598;p68"/>
          <p:cNvSpPr txBox="1"/>
          <p:nvPr/>
        </p:nvSpPr>
        <p:spPr>
          <a:xfrm>
            <a:off x="1334100" y="5383250"/>
            <a:ext cx="6475800" cy="1037400"/>
          </a:xfrm>
          <a:prstGeom prst="rect">
            <a:avLst/>
          </a:prstGeom>
          <a:gradFill>
            <a:gsLst>
              <a:gs pos="0">
                <a:srgbClr val="8DFFD8"/>
              </a:gs>
              <a:gs pos="35000">
                <a:srgbClr val="B0FFE2"/>
              </a:gs>
              <a:gs pos="100000">
                <a:srgbClr val="DFFFF4"/>
              </a:gs>
            </a:gsLst>
            <a:lin ang="16200038" scaled="0"/>
          </a:gradFill>
          <a:ln w="9525" cap="flat" cmpd="sng">
            <a:solidFill>
              <a:srgbClr val="00CB97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Now, we know that the sample error is a good estimator for the true error but </a:t>
            </a:r>
            <a:r>
              <a:rPr lang="it-IT" sz="2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how good an estimate of error</a:t>
            </a:r>
            <a:r>
              <a:rPr lang="it-IT" sz="2000" b="1" baseline="-25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</a:t>
            </a:r>
            <a:r>
              <a:rPr lang="it-IT" sz="2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(h) is provided by error</a:t>
            </a:r>
            <a:r>
              <a:rPr lang="it-IT" sz="2000" b="1" baseline="-25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2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(h)?</a:t>
            </a:r>
            <a:r>
              <a:rPr lang="it-IT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Confidence Intervals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99" name="Google Shape;599;p68"/>
          <p:cNvPicPr preferRelativeResize="0"/>
          <p:nvPr/>
        </p:nvPicPr>
        <p:blipFill rotWithShape="1">
          <a:blip r:embed="rId3">
            <a:alphaModFix/>
          </a:blip>
          <a:srcRect r="90599"/>
          <a:stretch/>
        </p:blipFill>
        <p:spPr>
          <a:xfrm>
            <a:off x="2978038" y="4622025"/>
            <a:ext cx="815575" cy="62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68"/>
          <p:cNvPicPr preferRelativeResize="0"/>
          <p:nvPr/>
        </p:nvPicPr>
        <p:blipFill rotWithShape="1">
          <a:blip r:embed="rId3">
            <a:alphaModFix/>
          </a:blip>
          <a:srcRect l="40306" r="30443"/>
          <a:stretch/>
        </p:blipFill>
        <p:spPr>
          <a:xfrm>
            <a:off x="3784838" y="4622025"/>
            <a:ext cx="2537674" cy="62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9"/>
          <p:cNvSpPr txBox="1">
            <a:spLocks noGrp="1"/>
          </p:cNvSpPr>
          <p:nvPr>
            <p:ph type="title"/>
          </p:nvPr>
        </p:nvSpPr>
        <p:spPr>
          <a:xfrm>
            <a:off x="685788" y="7620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Confidence interval 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for an error estimate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6" name="Google Shape;606;p69"/>
          <p:cNvSpPr txBox="1">
            <a:spLocks noGrp="1"/>
          </p:cNvSpPr>
          <p:nvPr>
            <p:ph type="body" idx="1"/>
          </p:nvPr>
        </p:nvSpPr>
        <p:spPr>
          <a:xfrm>
            <a:off x="251675" y="1065825"/>
            <a:ext cx="8661000" cy="52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roxima Nova"/>
              <a:buChar char="●"/>
            </a:pP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Confidence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interval</a:t>
            </a:r>
            <a:r>
              <a:rPr lang="it-IT" sz="20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(CI)</a:t>
            </a:r>
            <a:endParaRPr sz="2000" b="1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2400"/>
              <a:buFont typeface="Times New Roman"/>
              <a:buNone/>
            </a:pPr>
            <a:endParaRPr sz="20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SzPts val="2400"/>
              <a:buFont typeface="Times New Roman"/>
              <a:buNone/>
            </a:pPr>
            <a:endParaRPr sz="20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➢"/>
            </a:pPr>
            <a:r>
              <a:rPr lang="it-IT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Where</a:t>
            </a:r>
            <a:r>
              <a:rPr lang="it-IT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the </a:t>
            </a:r>
            <a:r>
              <a:rPr lang="it-IT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ME (</a:t>
            </a:r>
            <a:r>
              <a:rPr lang="it-IT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Margin</a:t>
            </a:r>
            <a:r>
              <a:rPr lang="it-IT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r>
              <a:rPr lang="it-IT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=  (Critical Value) x (Standard </a:t>
            </a:r>
            <a:r>
              <a:rPr lang="it-IT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Deviation</a:t>
            </a:r>
            <a:r>
              <a:rPr lang="it-IT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for the </a:t>
            </a:r>
            <a:r>
              <a:rPr lang="it-IT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population</a:t>
            </a:r>
            <a:r>
              <a:rPr lang="it-IT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) </a:t>
            </a:r>
            <a:endParaRPr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it-IT" sz="14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(or the Critical </a:t>
            </a:r>
            <a:r>
              <a:rPr lang="it-IT" sz="14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value</a:t>
            </a:r>
            <a:r>
              <a:rPr lang="it-IT" sz="14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x Standard </a:t>
            </a:r>
            <a:r>
              <a:rPr lang="it-IT" sz="14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14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of the sample). </a:t>
            </a:r>
            <a:r>
              <a:rPr lang="it-IT" sz="14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</a:t>
            </a:r>
            <a:r>
              <a:rPr lang="it-IT" sz="14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critical</a:t>
            </a:r>
            <a:r>
              <a:rPr lang="it-IT" sz="14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4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values</a:t>
            </a:r>
            <a:r>
              <a:rPr lang="it-IT" sz="14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are </a:t>
            </a:r>
            <a:r>
              <a:rPr lang="it-IT" sz="14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also</a:t>
            </a:r>
            <a:r>
              <a:rPr lang="it-IT" sz="14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4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called</a:t>
            </a:r>
            <a:r>
              <a:rPr lang="it-IT" sz="14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4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z-values</a:t>
            </a:r>
            <a:r>
              <a:rPr lang="it-IT" sz="14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➢"/>
            </a:pPr>
            <a:r>
              <a:rPr lang="it-IT" b="1" i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Δ</a:t>
            </a:r>
            <a:r>
              <a:rPr lang="it-IT" b="1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called</a:t>
            </a:r>
            <a:r>
              <a:rPr lang="it-IT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Absolute </a:t>
            </a:r>
            <a:r>
              <a:rPr lang="it-IT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400" b="1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302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it-IT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</a:t>
            </a:r>
            <a:r>
              <a:rPr lang="it-IT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confidence</a:t>
            </a:r>
            <a:r>
              <a:rPr lang="it-IT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interval</a:t>
            </a:r>
            <a:r>
              <a:rPr lang="it-IT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represents</a:t>
            </a:r>
            <a:r>
              <a:rPr lang="it-IT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the </a:t>
            </a:r>
            <a:r>
              <a:rPr lang="it-IT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statistical</a:t>
            </a:r>
            <a:r>
              <a:rPr lang="it-IT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significance</a:t>
            </a:r>
            <a:r>
              <a:rPr lang="it-IT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it-IT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Margin</a:t>
            </a:r>
            <a:r>
              <a:rPr lang="it-IT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; ME) of the </a:t>
            </a:r>
            <a:r>
              <a:rPr lang="it-IT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expected</a:t>
            </a:r>
            <a:r>
              <a:rPr lang="it-IT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distance</a:t>
            </a:r>
            <a:r>
              <a:rPr lang="it-IT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b="1" i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Δ</a:t>
            </a:r>
            <a:r>
              <a:rPr lang="it-IT" sz="2000" b="1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between</a:t>
            </a:r>
            <a:r>
              <a:rPr lang="it-IT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the </a:t>
            </a:r>
            <a:r>
              <a:rPr lang="it-IT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real</a:t>
            </a:r>
            <a:r>
              <a:rPr lang="it-IT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value</a:t>
            </a:r>
            <a:r>
              <a:rPr lang="it-IT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and the </a:t>
            </a:r>
            <a:r>
              <a:rPr lang="it-IT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observed</a:t>
            </a:r>
            <a:r>
              <a:rPr lang="it-IT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estimate. </a:t>
            </a:r>
            <a:r>
              <a:rPr lang="it-IT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Definition</a:t>
            </a:r>
            <a:r>
              <a:rPr lang="it-IT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r>
              <a:rPr lang="it-IT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 </a:t>
            </a:r>
            <a:r>
              <a:rPr lang="it-IT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</a:t>
            </a:r>
            <a:r>
              <a:rPr lang="it-IT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% </a:t>
            </a:r>
            <a:r>
              <a:rPr lang="it-IT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confidence</a:t>
            </a:r>
            <a:r>
              <a:rPr lang="it-IT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interval</a:t>
            </a:r>
            <a:r>
              <a:rPr lang="it-IT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for some </a:t>
            </a:r>
            <a:r>
              <a:rPr lang="it-IT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parameter</a:t>
            </a:r>
            <a:r>
              <a:rPr lang="it-IT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b="1" i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lang="it-IT" b="1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an </a:t>
            </a:r>
            <a:r>
              <a:rPr lang="it-IT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interval</a:t>
            </a:r>
            <a:r>
              <a:rPr lang="it-IT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[LB, UB] </a:t>
            </a:r>
            <a:r>
              <a:rPr lang="it-IT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that</a:t>
            </a:r>
            <a:r>
              <a:rPr lang="it-IT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expected</a:t>
            </a:r>
            <a:r>
              <a:rPr lang="it-IT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with </a:t>
            </a:r>
            <a:r>
              <a:rPr lang="it-IT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probability</a:t>
            </a:r>
            <a:r>
              <a:rPr lang="it-IT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</a:t>
            </a:r>
            <a:r>
              <a:rPr lang="it-IT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% to </a:t>
            </a:r>
            <a:r>
              <a:rPr lang="it-IT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contain</a:t>
            </a:r>
            <a:r>
              <a:rPr lang="it-IT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p.</a:t>
            </a:r>
            <a:r>
              <a:rPr lang="it-IT" b="1" dirty="0">
                <a:solidFill>
                  <a:srgbClr val="4A86E8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it-IT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with </a:t>
            </a:r>
            <a:r>
              <a:rPr lang="it-IT" i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probability</a:t>
            </a:r>
            <a:r>
              <a:rPr lang="it-IT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i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</a:t>
            </a:r>
            <a:r>
              <a:rPr lang="it-IT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% </a:t>
            </a:r>
            <a:r>
              <a:rPr lang="it-IT" i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we</a:t>
            </a:r>
            <a:r>
              <a:rPr lang="it-IT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i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have</a:t>
            </a:r>
            <a:r>
              <a:rPr lang="it-IT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LB≤ </a:t>
            </a:r>
            <a:r>
              <a:rPr lang="it-IT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lang="it-IT" b="1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≤UB</a:t>
            </a:r>
            <a:r>
              <a:rPr lang="it-IT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302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lang="it-IT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</a:t>
            </a:r>
            <a:r>
              <a:rPr lang="it-IT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confidence</a:t>
            </a:r>
            <a:r>
              <a:rPr lang="it-IT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interval</a:t>
            </a:r>
            <a:r>
              <a:rPr lang="it-IT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 way to show </a:t>
            </a:r>
            <a:r>
              <a:rPr lang="it-IT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what</a:t>
            </a:r>
            <a:r>
              <a:rPr lang="it-IT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the </a:t>
            </a:r>
            <a:r>
              <a:rPr lang="it-IT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uncertainty</a:t>
            </a:r>
            <a:r>
              <a:rPr lang="it-IT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with a </a:t>
            </a:r>
            <a:r>
              <a:rPr lang="it-IT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certain</a:t>
            </a:r>
            <a:r>
              <a:rPr lang="it-IT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statistic</a:t>
            </a:r>
            <a:r>
              <a:rPr lang="it-IT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 The </a:t>
            </a:r>
            <a:r>
              <a:rPr lang="it-IT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margin</a:t>
            </a:r>
            <a:r>
              <a:rPr lang="it-IT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of </a:t>
            </a:r>
            <a:r>
              <a:rPr lang="it-IT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ME </a:t>
            </a:r>
            <a:r>
              <a:rPr lang="it-IT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tells</a:t>
            </a:r>
            <a:r>
              <a:rPr lang="it-IT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you</a:t>
            </a:r>
            <a:r>
              <a:rPr lang="it-IT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how</a:t>
            </a:r>
            <a:r>
              <a:rPr lang="it-IT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many</a:t>
            </a:r>
            <a:r>
              <a:rPr lang="it-IT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percentages</a:t>
            </a:r>
            <a:r>
              <a:rPr lang="it-IT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points</a:t>
            </a:r>
            <a:r>
              <a:rPr lang="it-IT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your</a:t>
            </a:r>
            <a:r>
              <a:rPr lang="it-IT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results</a:t>
            </a:r>
            <a:r>
              <a:rPr lang="it-IT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will</a:t>
            </a:r>
            <a:r>
              <a:rPr lang="it-IT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differ</a:t>
            </a:r>
            <a:r>
              <a:rPr lang="it-IT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from the </a:t>
            </a:r>
            <a:r>
              <a:rPr lang="it-IT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real</a:t>
            </a:r>
            <a:r>
              <a:rPr lang="it-IT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population</a:t>
            </a:r>
            <a:r>
              <a:rPr lang="it-IT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value</a:t>
            </a:r>
            <a:endParaRPr sz="20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7" name="Google Shape;607;p69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/>
              <a:t>56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8" name="Google Shape;608;p69"/>
          <p:cNvSpPr txBox="1"/>
          <p:nvPr/>
        </p:nvSpPr>
        <p:spPr>
          <a:xfrm>
            <a:off x="7359600" y="205200"/>
            <a:ext cx="17844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it-IT" sz="6000" b="1">
                <a:latin typeface="Proxima Nova"/>
                <a:ea typeface="Proxima Nova"/>
                <a:cs typeface="Proxima Nova"/>
                <a:sym typeface="Proxima Nova"/>
              </a:rPr>
              <a:t>Q1</a:t>
            </a:r>
            <a:endParaRPr sz="60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9" name="Google Shape;609;p69"/>
          <p:cNvSpPr txBox="1"/>
          <p:nvPr/>
        </p:nvSpPr>
        <p:spPr>
          <a:xfrm>
            <a:off x="1429350" y="6004425"/>
            <a:ext cx="6751612" cy="618300"/>
          </a:xfrm>
          <a:prstGeom prst="rect">
            <a:avLst/>
          </a:prstGeom>
          <a:gradFill>
            <a:gsLst>
              <a:gs pos="0">
                <a:srgbClr val="8DFFD8"/>
              </a:gs>
              <a:gs pos="35000">
                <a:srgbClr val="B0FFE2"/>
              </a:gs>
              <a:gs pos="100000">
                <a:srgbClr val="DFFFF4"/>
              </a:gs>
            </a:gsLst>
            <a:lin ang="16200038" scaled="0"/>
          </a:gradFill>
          <a:ln w="9525" cap="flat" cmpd="sng">
            <a:solidFill>
              <a:srgbClr val="00CB97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NOTE: With </a:t>
            </a:r>
            <a:r>
              <a:rPr lang="it-IT" sz="16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smaller</a:t>
            </a:r>
            <a:r>
              <a:rPr lang="it-IT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samples</a:t>
            </a:r>
            <a:r>
              <a:rPr lang="it-IT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it-IT" sz="16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</a:t>
            </a:r>
            <a:r>
              <a:rPr lang="it-IT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&lt; 30) the Central Limit </a:t>
            </a:r>
            <a:r>
              <a:rPr lang="it-IT" sz="16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Theorem</a:t>
            </a:r>
            <a:r>
              <a:rPr lang="it-IT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does</a:t>
            </a:r>
            <a:r>
              <a:rPr lang="it-IT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not</a:t>
            </a:r>
            <a:r>
              <a:rPr lang="it-IT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apply</a:t>
            </a:r>
            <a:r>
              <a:rPr lang="it-IT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and </a:t>
            </a:r>
            <a:r>
              <a:rPr lang="it-IT" sz="16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another</a:t>
            </a:r>
            <a:r>
              <a:rPr lang="it-IT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distribution</a:t>
            </a:r>
            <a:r>
              <a:rPr lang="it-IT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called</a:t>
            </a:r>
            <a:r>
              <a:rPr lang="it-IT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the </a:t>
            </a:r>
            <a:r>
              <a:rPr lang="it-IT" sz="1600" b="1" dirty="0">
                <a:latin typeface="Proxima Nova"/>
                <a:ea typeface="Proxima Nova"/>
                <a:cs typeface="Proxima Nova"/>
                <a:sym typeface="Proxima Nova"/>
              </a:rPr>
              <a:t>t </a:t>
            </a:r>
            <a:r>
              <a:rPr lang="it-IT" sz="1600" b="1" dirty="0" err="1">
                <a:latin typeface="Proxima Nova"/>
                <a:ea typeface="Proxima Nova"/>
                <a:cs typeface="Proxima Nova"/>
                <a:sym typeface="Proxima Nova"/>
              </a:rPr>
              <a:t>distribution</a:t>
            </a:r>
            <a:r>
              <a:rPr lang="it-IT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must be </a:t>
            </a:r>
            <a:r>
              <a:rPr lang="it-IT" sz="16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used</a:t>
            </a:r>
            <a:r>
              <a:rPr lang="it-IT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6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10" name="Google Shape;61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338" y="1464379"/>
            <a:ext cx="5963825" cy="38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6450" y="1848750"/>
            <a:ext cx="5181600" cy="40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70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Confidence intervals: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>
                <a:latin typeface="Proxima Nova"/>
                <a:ea typeface="Proxima Nova"/>
                <a:cs typeface="Proxima Nova"/>
                <a:sym typeface="Proxima Nova"/>
              </a:rPr>
              <a:t>Gaussian Distribution</a:t>
            </a:r>
            <a:endParaRPr sz="3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7" name="Google Shape;617;p70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/>
              <a:t>57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18" name="Google Shape;618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25" y="1218275"/>
            <a:ext cx="4447999" cy="28788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9" name="Google Shape;619;p70"/>
          <p:cNvCxnSpPr>
            <a:endCxn id="620" idx="0"/>
          </p:cNvCxnSpPr>
          <p:nvPr/>
        </p:nvCxnSpPr>
        <p:spPr>
          <a:xfrm>
            <a:off x="2358569" y="2447534"/>
            <a:ext cx="7200" cy="15873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1" name="Google Shape;621;p70"/>
          <p:cNvCxnSpPr/>
          <p:nvPr/>
        </p:nvCxnSpPr>
        <p:spPr>
          <a:xfrm>
            <a:off x="2080870" y="2736189"/>
            <a:ext cx="0" cy="1349700"/>
          </a:xfrm>
          <a:prstGeom prst="straightConnector1">
            <a:avLst/>
          </a:prstGeom>
          <a:noFill/>
          <a:ln w="57150" cap="flat" cmpd="sng">
            <a:solidFill>
              <a:srgbClr val="00CC9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2" name="Google Shape;622;p70"/>
          <p:cNvGrpSpPr/>
          <p:nvPr/>
        </p:nvGrpSpPr>
        <p:grpSpPr>
          <a:xfrm>
            <a:off x="2076070" y="2961280"/>
            <a:ext cx="380432" cy="398952"/>
            <a:chOff x="1998745" y="3310579"/>
            <a:chExt cx="385247" cy="447657"/>
          </a:xfrm>
        </p:grpSpPr>
        <p:cxnSp>
          <p:nvCxnSpPr>
            <p:cNvPr id="623" name="Google Shape;623;p70"/>
            <p:cNvCxnSpPr/>
            <p:nvPr/>
          </p:nvCxnSpPr>
          <p:spPr>
            <a:xfrm rot="10800000" flipH="1">
              <a:off x="1998745" y="3747123"/>
              <a:ext cx="269515" cy="11113"/>
            </a:xfrm>
            <a:prstGeom prst="straightConnector1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sp>
          <p:nvSpPr>
            <p:cNvPr id="624" name="Google Shape;624;p70"/>
            <p:cNvSpPr txBox="1"/>
            <p:nvPr/>
          </p:nvSpPr>
          <p:spPr>
            <a:xfrm>
              <a:off x="2019565" y="3310579"/>
              <a:ext cx="364427" cy="4000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3300"/>
                </a:buClr>
                <a:buSzPts val="2000"/>
                <a:buFont typeface="Times New Roman"/>
                <a:buNone/>
              </a:pPr>
              <a:r>
                <a:rPr lang="it-IT" sz="2000" b="1" i="1">
                  <a:solidFill>
                    <a:srgbClr val="FF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Δ</a:t>
              </a:r>
              <a:endParaRPr sz="20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620" name="Google Shape;620;p70"/>
          <p:cNvSpPr txBox="1"/>
          <p:nvPr/>
        </p:nvSpPr>
        <p:spPr>
          <a:xfrm>
            <a:off x="2210819" y="4034834"/>
            <a:ext cx="3099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endParaRPr/>
          </a:p>
        </p:txBody>
      </p:sp>
      <p:sp>
        <p:nvSpPr>
          <p:cNvPr id="625" name="Google Shape;625;p70"/>
          <p:cNvSpPr/>
          <p:nvPr/>
        </p:nvSpPr>
        <p:spPr>
          <a:xfrm>
            <a:off x="1088250" y="1232421"/>
            <a:ext cx="2633400" cy="4215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626" name="Google Shape;626;p70"/>
          <p:cNvGrpSpPr/>
          <p:nvPr/>
        </p:nvGrpSpPr>
        <p:grpSpPr>
          <a:xfrm>
            <a:off x="2084198" y="3354593"/>
            <a:ext cx="4070170" cy="356658"/>
            <a:chOff x="2989780" y="3632614"/>
            <a:chExt cx="3779525" cy="400200"/>
          </a:xfrm>
        </p:grpSpPr>
        <p:cxnSp>
          <p:nvCxnSpPr>
            <p:cNvPr id="627" name="Google Shape;627;p70"/>
            <p:cNvCxnSpPr/>
            <p:nvPr/>
          </p:nvCxnSpPr>
          <p:spPr>
            <a:xfrm>
              <a:off x="2989780" y="3814762"/>
              <a:ext cx="209022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8" name="Google Shape;628;p70"/>
            <p:cNvSpPr txBox="1"/>
            <p:nvPr/>
          </p:nvSpPr>
          <p:spPr>
            <a:xfrm>
              <a:off x="5094105" y="3632614"/>
              <a:ext cx="1675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error</a:t>
              </a:r>
              <a:r>
                <a:rPr lang="it-IT" sz="2000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</a:t>
              </a:r>
              <a:r>
                <a:rPr lang="it-IT" sz="2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(h)</a:t>
              </a:r>
              <a:endParaRPr/>
            </a:p>
          </p:txBody>
        </p:sp>
      </p:grpSp>
      <p:sp>
        <p:nvSpPr>
          <p:cNvPr id="629" name="Google Shape;629;p70"/>
          <p:cNvSpPr txBox="1"/>
          <p:nvPr/>
        </p:nvSpPr>
        <p:spPr>
          <a:xfrm>
            <a:off x="5489990" y="1355237"/>
            <a:ext cx="35910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it-IT" sz="2000" b="1" i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Δ </a:t>
            </a:r>
            <a:r>
              <a:rPr lang="it-IT" sz="2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= | </a:t>
            </a:r>
            <a:r>
              <a:rPr lang="it-IT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000" baseline="-25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</a:t>
            </a:r>
            <a:r>
              <a:rPr lang="it-IT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(h(x)) - error</a:t>
            </a:r>
            <a:r>
              <a:rPr lang="it-IT" sz="2000" baseline="-25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(h(x))|</a:t>
            </a:r>
            <a:endParaRPr/>
          </a:p>
        </p:txBody>
      </p:sp>
      <p:sp>
        <p:nvSpPr>
          <p:cNvPr id="630" name="Google Shape;630;p70"/>
          <p:cNvSpPr txBox="1"/>
          <p:nvPr/>
        </p:nvSpPr>
        <p:spPr>
          <a:xfrm>
            <a:off x="209725" y="4494400"/>
            <a:ext cx="8780400" cy="17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One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reason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that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we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prefer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to work with the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gaussian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distribution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that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most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statistics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references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give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tables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specifying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the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size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of the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interval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around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the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mean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that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contains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% of the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probability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mass under the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Normal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distribution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This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precisely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the information (</a:t>
            </a:r>
            <a:r>
              <a:rPr lang="it-IT" sz="18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</a:t>
            </a:r>
            <a:r>
              <a:rPr lang="it-IT" sz="18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critical</a:t>
            </a:r>
            <a:r>
              <a:rPr lang="it-IT" sz="18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8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values</a:t>
            </a:r>
            <a:r>
              <a:rPr lang="it-IT" sz="18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sz="18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z-values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)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needed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to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calculate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our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%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confidence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interval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8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1" name="Google Shape;631;p70"/>
          <p:cNvSpPr txBox="1"/>
          <p:nvPr/>
        </p:nvSpPr>
        <p:spPr>
          <a:xfrm>
            <a:off x="5457100" y="1940025"/>
            <a:ext cx="3475200" cy="2313300"/>
          </a:xfrm>
          <a:prstGeom prst="rect">
            <a:avLst/>
          </a:prstGeom>
          <a:gradFill>
            <a:gsLst>
              <a:gs pos="0">
                <a:srgbClr val="8DFFD8"/>
              </a:gs>
              <a:gs pos="35000">
                <a:srgbClr val="B0FFE2"/>
              </a:gs>
              <a:gs pos="100000">
                <a:srgbClr val="DFFFF4"/>
              </a:gs>
            </a:gsLst>
            <a:lin ang="16200038" scaled="0"/>
          </a:gradFill>
          <a:ln w="9525" cap="flat" cmpd="sng">
            <a:solidFill>
              <a:srgbClr val="00CB97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For any gaussian, we can say “with a probability of 68% (95%, 99.7%,</a:t>
            </a:r>
            <a:r>
              <a:rPr lang="it-IT" sz="1800">
                <a:solidFill>
                  <a:srgbClr val="008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N%</a:t>
            </a:r>
            <a:r>
              <a:rPr lang="it-IT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)  </a:t>
            </a:r>
            <a:r>
              <a:rPr lang="it-IT" sz="1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any value x we measure for error</a:t>
            </a:r>
            <a:r>
              <a:rPr lang="it-IT" sz="1800" b="1" baseline="-25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1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will lie in the interval ±1σ (±2σ, ±3σ, </a:t>
            </a:r>
            <a:r>
              <a:rPr lang="it-IT" sz="1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±zσ)</a:t>
            </a:r>
            <a:r>
              <a:rPr lang="it-IT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around the mean </a:t>
            </a:r>
            <a:r>
              <a:rPr lang="it-IT" sz="1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lang="it-IT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”. More in general, </a:t>
            </a:r>
            <a:r>
              <a:rPr lang="it-IT" sz="1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with an N% probability it will lie in the ±zσ interval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32" name="Google Shape;632;p70"/>
          <p:cNvSpPr txBox="1"/>
          <p:nvPr/>
        </p:nvSpPr>
        <p:spPr>
          <a:xfrm>
            <a:off x="1088250" y="6004425"/>
            <a:ext cx="7138200" cy="457200"/>
          </a:xfrm>
          <a:prstGeom prst="rect">
            <a:avLst/>
          </a:prstGeom>
          <a:gradFill>
            <a:gsLst>
              <a:gs pos="0">
                <a:srgbClr val="8DFFD8"/>
              </a:gs>
              <a:gs pos="35000">
                <a:srgbClr val="B0FFE2"/>
              </a:gs>
              <a:gs pos="100000">
                <a:srgbClr val="DFFFF4"/>
              </a:gs>
            </a:gsLst>
            <a:lin ang="16200038" scaled="0"/>
          </a:gradFill>
          <a:ln w="9525" cap="flat" cmpd="sng">
            <a:solidFill>
              <a:srgbClr val="00CB97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Remember that error</a:t>
            </a:r>
            <a:r>
              <a:rPr lang="it-IT" sz="2000" baseline="-25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(h(x)) follow a gaussian, so we can use it!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1"/>
          <p:cNvSpPr txBox="1">
            <a:spLocks noGrp="1"/>
          </p:cNvSpPr>
          <p:nvPr>
            <p:ph type="title"/>
          </p:nvPr>
        </p:nvSpPr>
        <p:spPr>
          <a:xfrm>
            <a:off x="315075" y="152400"/>
            <a:ext cx="86013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The Z-table: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Gaussian Distribution 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8" name="Google Shape;638;p71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/>
              <a:t>58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39" name="Google Shape;639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9018" y="1277449"/>
            <a:ext cx="4288431" cy="4427976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71"/>
          <p:cNvSpPr txBox="1"/>
          <p:nvPr/>
        </p:nvSpPr>
        <p:spPr>
          <a:xfrm>
            <a:off x="862925" y="5771350"/>
            <a:ext cx="7620600" cy="990600"/>
          </a:xfrm>
          <a:prstGeom prst="rect">
            <a:avLst/>
          </a:prstGeom>
          <a:gradFill>
            <a:gsLst>
              <a:gs pos="0">
                <a:srgbClr val="8DFFD8"/>
              </a:gs>
              <a:gs pos="35000">
                <a:srgbClr val="B0FFE2"/>
              </a:gs>
              <a:gs pos="100000">
                <a:srgbClr val="DFFFF4"/>
              </a:gs>
            </a:gsLst>
            <a:lin ang="16198662" scaled="0"/>
          </a:gradFill>
          <a:ln w="9525" cap="flat" cmpd="sng">
            <a:solidFill>
              <a:srgbClr val="2D2DC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Highlighted cell says that </a:t>
            </a:r>
            <a:r>
              <a:rPr lang="it-IT" sz="20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 =</a:t>
            </a:r>
            <a:r>
              <a:rPr lang="it-IT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0.4265 </a:t>
            </a:r>
            <a:r>
              <a:rPr lang="it-IT" sz="20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x2</a:t>
            </a:r>
            <a:r>
              <a:rPr lang="it-IT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it-IT" sz="2000" b="1">
                <a:latin typeface="Proxima Nova"/>
                <a:ea typeface="Proxima Nova"/>
                <a:cs typeface="Proxima Nova"/>
                <a:sym typeface="Proxima Nova"/>
              </a:rPr>
              <a:t>because you are considering only half</a:t>
            </a:r>
            <a:r>
              <a:rPr lang="it-IT" sz="2000">
                <a:latin typeface="Proxima Nova"/>
                <a:ea typeface="Proxima Nova"/>
                <a:cs typeface="Proxima Nova"/>
                <a:sym typeface="Proxima Nova"/>
              </a:rPr>
              <a:t>) = 0.853 = 85.3%</a:t>
            </a:r>
            <a:r>
              <a:rPr lang="it-IT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of the probability mass lies </a:t>
            </a:r>
            <a:r>
              <a:rPr lang="it-IT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±</a:t>
            </a:r>
            <a:r>
              <a:rPr lang="it-IT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z=(1.4+0.05)=1.45 times the standard deviations around</a:t>
            </a:r>
            <a:r>
              <a:rPr lang="it-IT" sz="20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the mean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1" name="Google Shape;641;p71"/>
          <p:cNvSpPr/>
          <p:nvPr/>
        </p:nvSpPr>
        <p:spPr>
          <a:xfrm>
            <a:off x="4655826" y="4574557"/>
            <a:ext cx="4064700" cy="2640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2" name="Google Shape;642;p71"/>
          <p:cNvSpPr/>
          <p:nvPr/>
        </p:nvSpPr>
        <p:spPr>
          <a:xfrm>
            <a:off x="6717163" y="1415460"/>
            <a:ext cx="381000" cy="4290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3" name="Google Shape;643;p71"/>
          <p:cNvSpPr txBox="1"/>
          <p:nvPr/>
        </p:nvSpPr>
        <p:spPr>
          <a:xfrm>
            <a:off x="6586077" y="1066800"/>
            <a:ext cx="6432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</a:rPr>
              <a:t>0.05</a:t>
            </a:r>
            <a:endParaRPr sz="1800"/>
          </a:p>
        </p:txBody>
      </p:sp>
      <p:sp>
        <p:nvSpPr>
          <p:cNvPr id="644" name="Google Shape;644;p71"/>
          <p:cNvSpPr txBox="1"/>
          <p:nvPr/>
        </p:nvSpPr>
        <p:spPr>
          <a:xfrm>
            <a:off x="4127400" y="4483675"/>
            <a:ext cx="5784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</a:rPr>
              <a:t>1.4</a:t>
            </a:r>
            <a:endParaRPr sz="1800"/>
          </a:p>
        </p:txBody>
      </p:sp>
      <p:sp>
        <p:nvSpPr>
          <p:cNvPr id="645" name="Google Shape;645;p71"/>
          <p:cNvSpPr txBox="1"/>
          <p:nvPr/>
        </p:nvSpPr>
        <p:spPr>
          <a:xfrm>
            <a:off x="605025" y="1991400"/>
            <a:ext cx="3154800" cy="2875200"/>
          </a:xfrm>
          <a:prstGeom prst="rect">
            <a:avLst/>
          </a:prstGeom>
          <a:gradFill>
            <a:gsLst>
              <a:gs pos="0">
                <a:srgbClr val="8DFFD8"/>
              </a:gs>
              <a:gs pos="35000">
                <a:srgbClr val="B0FFE2"/>
              </a:gs>
              <a:gs pos="100000">
                <a:srgbClr val="DFFFF4"/>
              </a:gs>
            </a:gsLst>
            <a:lin ang="16200038" scaled="0"/>
          </a:gradFill>
          <a:ln w="9525" cap="flat" cmpd="sng">
            <a:solidFill>
              <a:srgbClr val="00CB97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z is </a:t>
            </a:r>
            <a:r>
              <a:rPr lang="it-IT" sz="2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HALF of the </a:t>
            </a:r>
            <a:r>
              <a:rPr lang="it-IT" sz="2000" b="1">
                <a:latin typeface="Proxima Nova"/>
                <a:ea typeface="Proxima Nova"/>
                <a:cs typeface="Proxima Nova"/>
                <a:sym typeface="Proxima Nova"/>
              </a:rPr>
              <a:t>length</a:t>
            </a:r>
            <a:r>
              <a:rPr lang="it-IT" sz="2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of the interval around the mean p </a:t>
            </a:r>
            <a:r>
              <a:rPr lang="it-IT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that includes N% of the total probability mass. A </a:t>
            </a:r>
            <a:r>
              <a:rPr lang="it-IT" sz="2000" b="1">
                <a:latin typeface="Proxima Nova"/>
                <a:ea typeface="Proxima Nova"/>
                <a:cs typeface="Proxima Nova"/>
                <a:sym typeface="Proxima Nova"/>
              </a:rPr>
              <a:t>z-value </a:t>
            </a:r>
            <a:r>
              <a:rPr lang="it-IT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tells you “</a:t>
            </a:r>
            <a:r>
              <a:rPr lang="it-IT" sz="2000" i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how many standard deviations” </a:t>
            </a:r>
            <a:r>
              <a:rPr lang="it-IT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it-IT" sz="2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z×σ</a:t>
            </a:r>
            <a:r>
              <a:rPr lang="it-IT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) from the mean p your result r/n is. 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46" name="Google Shape;646;p71"/>
          <p:cNvCxnSpPr/>
          <p:nvPr/>
        </p:nvCxnSpPr>
        <p:spPr>
          <a:xfrm flipH="1">
            <a:off x="3282227" y="1276050"/>
            <a:ext cx="3323700" cy="3851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7" name="Google Shape;647;p71"/>
          <p:cNvCxnSpPr>
            <a:stCxn id="644" idx="1"/>
          </p:cNvCxnSpPr>
          <p:nvPr/>
        </p:nvCxnSpPr>
        <p:spPr>
          <a:xfrm flipH="1">
            <a:off x="3292800" y="4692925"/>
            <a:ext cx="834600" cy="434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8" name="Google Shape;648;p71"/>
          <p:cNvSpPr txBox="1"/>
          <p:nvPr/>
        </p:nvSpPr>
        <p:spPr>
          <a:xfrm>
            <a:off x="1229325" y="5109725"/>
            <a:ext cx="2052900" cy="418500"/>
          </a:xfrm>
          <a:prstGeom prst="rect">
            <a:avLst/>
          </a:prstGeom>
          <a:gradFill>
            <a:gsLst>
              <a:gs pos="0">
                <a:srgbClr val="8DFFD8"/>
              </a:gs>
              <a:gs pos="35000">
                <a:srgbClr val="B0FFE2"/>
              </a:gs>
              <a:gs pos="100000">
                <a:srgbClr val="DFFFF4"/>
              </a:gs>
            </a:gsLst>
            <a:lin ang="16200038" scaled="0"/>
          </a:gradFill>
          <a:ln w="9525" cap="flat" cmpd="sng">
            <a:solidFill>
              <a:srgbClr val="00CB97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z=(1.4+0.05)=1.45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72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/>
              <a:t>59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54" name="Google Shape;654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9075" y="1638300"/>
            <a:ext cx="6615113" cy="36655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5" name="Google Shape;655;p72"/>
          <p:cNvCxnSpPr/>
          <p:nvPr/>
        </p:nvCxnSpPr>
        <p:spPr>
          <a:xfrm rot="10800000" flipH="1">
            <a:off x="4673600" y="4903788"/>
            <a:ext cx="1249363" cy="9525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72"/>
          <p:cNvSpPr txBox="1"/>
          <p:nvPr/>
        </p:nvSpPr>
        <p:spPr>
          <a:xfrm>
            <a:off x="4767263" y="3613150"/>
            <a:ext cx="1211262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imes New Roman"/>
              <a:buNone/>
            </a:pPr>
            <a:r>
              <a:rPr lang="it-IT" sz="20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0.4265 %</a:t>
            </a:r>
            <a:endParaRPr/>
          </a:p>
        </p:txBody>
      </p:sp>
      <p:sp>
        <p:nvSpPr>
          <p:cNvPr id="657" name="Google Shape;657;p72"/>
          <p:cNvSpPr txBox="1">
            <a:spLocks noGrp="1"/>
          </p:cNvSpPr>
          <p:nvPr>
            <p:ph type="title"/>
          </p:nvPr>
        </p:nvSpPr>
        <p:spPr>
          <a:xfrm>
            <a:off x="315075" y="152400"/>
            <a:ext cx="86013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The Z-table: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Gaussian Distribution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8" name="Google Shape;658;p72"/>
          <p:cNvSpPr txBox="1"/>
          <p:nvPr/>
        </p:nvSpPr>
        <p:spPr>
          <a:xfrm>
            <a:off x="6486900" y="2045675"/>
            <a:ext cx="2352300" cy="990600"/>
          </a:xfrm>
          <a:prstGeom prst="rect">
            <a:avLst/>
          </a:prstGeom>
          <a:gradFill>
            <a:gsLst>
              <a:gs pos="0">
                <a:srgbClr val="8DFFD8"/>
              </a:gs>
              <a:gs pos="35000">
                <a:srgbClr val="B0FFE2"/>
              </a:gs>
              <a:gs pos="100000">
                <a:srgbClr val="DFFFF4"/>
              </a:gs>
            </a:gsLst>
            <a:lin ang="16200038" scaled="0"/>
          </a:gradFill>
          <a:ln w="9525" cap="flat" cmpd="sng">
            <a:solidFill>
              <a:srgbClr val="00CB97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z-value in the table gives you this</a:t>
            </a:r>
            <a:r>
              <a:rPr lang="it-IT">
                <a:solidFill>
                  <a:schemeClr val="dk1"/>
                </a:solidFill>
              </a:rPr>
              <a:t> </a:t>
            </a: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area (for a mean =0)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59" name="Google Shape;659;p72"/>
          <p:cNvCxnSpPr>
            <a:stCxn id="658" idx="1"/>
          </p:cNvCxnSpPr>
          <p:nvPr/>
        </p:nvCxnSpPr>
        <p:spPr>
          <a:xfrm flipH="1">
            <a:off x="5262300" y="2540975"/>
            <a:ext cx="1224600" cy="735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0" name="Google Shape;660;p72"/>
          <p:cNvSpPr txBox="1"/>
          <p:nvPr/>
        </p:nvSpPr>
        <p:spPr>
          <a:xfrm>
            <a:off x="315075" y="3445525"/>
            <a:ext cx="2352300" cy="735300"/>
          </a:xfrm>
          <a:prstGeom prst="rect">
            <a:avLst/>
          </a:prstGeom>
          <a:gradFill>
            <a:gsLst>
              <a:gs pos="0">
                <a:srgbClr val="8DFFD8"/>
              </a:gs>
              <a:gs pos="35000">
                <a:srgbClr val="B0FFE2"/>
              </a:gs>
              <a:gs pos="100000">
                <a:srgbClr val="DFFFF4"/>
              </a:gs>
            </a:gsLst>
            <a:lin ang="16200038" scaled="0"/>
          </a:gradFill>
          <a:ln w="9525" cap="flat" cmpd="sng">
            <a:solidFill>
              <a:srgbClr val="00CB97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red line is your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z-</a:t>
            </a:r>
            <a:r>
              <a:rPr lang="it-IT" sz="2000">
                <a:latin typeface="Times New Roman"/>
                <a:ea typeface="Times New Roman"/>
                <a:cs typeface="Times New Roman"/>
                <a:sym typeface="Times New Roman"/>
              </a:rPr>
              <a:t>value</a:t>
            </a:r>
            <a:r>
              <a:rPr lang="it-IT" sz="20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(e.g. 1.45)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61" name="Google Shape;661;p72"/>
          <p:cNvCxnSpPr>
            <a:stCxn id="660" idx="3"/>
          </p:cNvCxnSpPr>
          <p:nvPr/>
        </p:nvCxnSpPr>
        <p:spPr>
          <a:xfrm>
            <a:off x="2667375" y="3813175"/>
            <a:ext cx="2832600" cy="10587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2" name="Google Shape;662;p72"/>
          <p:cNvSpPr txBox="1"/>
          <p:nvPr/>
        </p:nvSpPr>
        <p:spPr>
          <a:xfrm>
            <a:off x="238875" y="5274324"/>
            <a:ext cx="8601300" cy="1081375"/>
          </a:xfrm>
          <a:prstGeom prst="rect">
            <a:avLst/>
          </a:prstGeom>
          <a:gradFill>
            <a:gsLst>
              <a:gs pos="0">
                <a:srgbClr val="8DFFD8"/>
              </a:gs>
              <a:gs pos="35000">
                <a:srgbClr val="B0FFE2"/>
              </a:gs>
              <a:gs pos="100000">
                <a:srgbClr val="DFFFF4"/>
              </a:gs>
            </a:gsLst>
            <a:lin ang="16200038" scaled="0"/>
          </a:gradFill>
          <a:ln w="9525" cap="flat" cmpd="sng">
            <a:solidFill>
              <a:srgbClr val="00CB97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 viceversa </a:t>
            </a:r>
            <a:r>
              <a:rPr lang="it-IT" sz="20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</a:t>
            </a:r>
            <a:r>
              <a:rPr lang="it-IT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input </a:t>
            </a:r>
            <a:r>
              <a:rPr lang="it-IT" sz="20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</a:t>
            </a:r>
            <a:r>
              <a:rPr lang="it-IT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it-IT" sz="20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it-IT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it-IT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Dividing</a:t>
            </a:r>
            <a:r>
              <a:rPr lang="it-IT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by 2 the </a:t>
            </a:r>
            <a:r>
              <a:rPr lang="it-IT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probability</a:t>
            </a:r>
            <a:r>
              <a:rPr lang="it-IT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mass (</a:t>
            </a:r>
            <a:r>
              <a:rPr lang="it-IT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say</a:t>
            </a:r>
            <a:r>
              <a:rPr lang="it-IT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it-IT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it-IT" sz="2000" dirty="0"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r>
              <a:rPr lang="it-IT" sz="2000" dirty="0">
                <a:latin typeface="Proxima Nova"/>
                <a:ea typeface="Proxima Nova"/>
                <a:cs typeface="Proxima Nova"/>
                <a:sym typeface="Proxima Nova"/>
              </a:rPr>
              <a:t> 85.3% /2</a:t>
            </a:r>
            <a:r>
              <a:rPr lang="it-IT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= </a:t>
            </a:r>
            <a:r>
              <a:rPr lang="it-IT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0.4265), </a:t>
            </a:r>
            <a:r>
              <a:rPr lang="it-IT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</a:t>
            </a:r>
            <a:r>
              <a:rPr lang="it-IT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it-IT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obtain</a:t>
            </a:r>
            <a:r>
              <a:rPr lang="it-IT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</a:t>
            </a:r>
            <a:r>
              <a:rPr lang="it-IT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lang="it-IT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(1.45) </a:t>
            </a:r>
            <a:r>
              <a:rPr lang="it-IT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value</a:t>
            </a:r>
            <a:r>
              <a:rPr lang="it-IT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from the </a:t>
            </a:r>
            <a:r>
              <a:rPr lang="it-IT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</a:t>
            </a:r>
            <a:r>
              <a:rPr lang="it-IT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to </a:t>
            </a:r>
            <a:r>
              <a:rPr lang="it-IT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calculate</a:t>
            </a:r>
            <a:r>
              <a:rPr lang="it-IT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</a:t>
            </a:r>
            <a:r>
              <a:rPr lang="it-IT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interval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>
                <a:latin typeface="Proxima Nova"/>
                <a:ea typeface="Proxima Nova"/>
                <a:cs typeface="Proxima Nova"/>
                <a:sym typeface="Proxima Nova"/>
              </a:rPr>
              <a:t>6</a:t>
            </a:fld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-1133350" y="0"/>
            <a:ext cx="113895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Performances of a given hypothesis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687" y="1066800"/>
            <a:ext cx="5355850" cy="74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750" y="2570950"/>
            <a:ext cx="4342275" cy="74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3150" y="3447030"/>
            <a:ext cx="3619874" cy="74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5325" y="4340200"/>
            <a:ext cx="5413325" cy="74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75350" y="5241875"/>
            <a:ext cx="2827875" cy="63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14400" y="1885150"/>
            <a:ext cx="7772399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/>
        </p:nvSpPr>
        <p:spPr>
          <a:xfrm>
            <a:off x="514875" y="5780175"/>
            <a:ext cx="77724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1" indent="-37465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roxima Nova"/>
              <a:buChar char="➢"/>
            </a:pPr>
            <a:r>
              <a:rPr lang="it-IT" sz="32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Recommended</a:t>
            </a:r>
            <a:r>
              <a:rPr lang="it-IT" sz="32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32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reading</a:t>
            </a:r>
            <a:r>
              <a:rPr lang="it-IT" sz="32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3200" u="sng" dirty="0">
                <a:solidFill>
                  <a:srgbClr val="0097A7"/>
                </a:solidFill>
                <a:latin typeface="Proxima Nova"/>
                <a:ea typeface="Proxima Nova"/>
                <a:cs typeface="Proxima Nova"/>
                <a:sym typeface="Proxima Nova"/>
                <a:hlinkClick r:id="rId9"/>
              </a:rPr>
              <a:t>link</a:t>
            </a:r>
            <a:r>
              <a:rPr lang="it-IT" sz="32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endParaRPr sz="32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665FB2D-804C-0749-B335-842EED41F4CE}"/>
              </a:ext>
            </a:extLst>
          </p:cNvPr>
          <p:cNvSpPr txBox="1"/>
          <p:nvPr/>
        </p:nvSpPr>
        <p:spPr>
          <a:xfrm>
            <a:off x="5232196" y="531095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/>
              <a:t>False positive rate 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A453942-995B-EF44-87CF-185E07F51168}"/>
              </a:ext>
            </a:extLst>
          </p:cNvPr>
          <p:cNvSpPr/>
          <p:nvPr/>
        </p:nvSpPr>
        <p:spPr>
          <a:xfrm>
            <a:off x="3770616" y="1387011"/>
            <a:ext cx="2691829" cy="4219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2" grpId="0"/>
      <p:bldP spid="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3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There are different z-tables! 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Be aware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68" name="Google Shape;668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5325" y="1646238"/>
            <a:ext cx="3492500" cy="2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11775" y="1846263"/>
            <a:ext cx="2817813" cy="1585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7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2025" y="4410075"/>
            <a:ext cx="3333750" cy="1909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7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26063" y="3894138"/>
            <a:ext cx="3289300" cy="24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73"/>
          <p:cNvSpPr txBox="1"/>
          <p:nvPr/>
        </p:nvSpPr>
        <p:spPr>
          <a:xfrm>
            <a:off x="1009650" y="1322388"/>
            <a:ext cx="2724150" cy="400050"/>
          </a:xfrm>
          <a:prstGeom prst="rect">
            <a:avLst/>
          </a:prstGeom>
          <a:solidFill>
            <a:srgbClr val="DDF3EA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area to the left of </a:t>
            </a:r>
            <a:r>
              <a:rPr lang="it-IT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zσ</a:t>
            </a:r>
            <a:endParaRPr/>
          </a:p>
        </p:txBody>
      </p:sp>
      <p:sp>
        <p:nvSpPr>
          <p:cNvPr id="673" name="Google Shape;673;p73"/>
          <p:cNvSpPr txBox="1"/>
          <p:nvPr/>
        </p:nvSpPr>
        <p:spPr>
          <a:xfrm>
            <a:off x="1120775" y="4046538"/>
            <a:ext cx="2865438" cy="400050"/>
          </a:xfrm>
          <a:prstGeom prst="rect">
            <a:avLst/>
          </a:prstGeom>
          <a:solidFill>
            <a:srgbClr val="DDF3EA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area to the right of </a:t>
            </a:r>
            <a:r>
              <a:rPr lang="it-IT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zσ</a:t>
            </a:r>
            <a:endParaRPr/>
          </a:p>
        </p:txBody>
      </p:sp>
      <p:sp>
        <p:nvSpPr>
          <p:cNvPr id="674" name="Google Shape;674;p73"/>
          <p:cNvSpPr txBox="1"/>
          <p:nvPr/>
        </p:nvSpPr>
        <p:spPr>
          <a:xfrm>
            <a:off x="5253038" y="1433513"/>
            <a:ext cx="2714625" cy="400050"/>
          </a:xfrm>
          <a:prstGeom prst="rect">
            <a:avLst/>
          </a:prstGeom>
          <a:solidFill>
            <a:srgbClr val="DDF3EA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area in between ±</a:t>
            </a:r>
            <a:r>
              <a:rPr lang="it-IT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zσ</a:t>
            </a:r>
            <a:endParaRPr/>
          </a:p>
        </p:txBody>
      </p:sp>
      <p:sp>
        <p:nvSpPr>
          <p:cNvPr id="675" name="Google Shape;675;p73"/>
          <p:cNvSpPr txBox="1"/>
          <p:nvPr/>
        </p:nvSpPr>
        <p:spPr>
          <a:xfrm>
            <a:off x="5291138" y="3740150"/>
            <a:ext cx="3811587" cy="400050"/>
          </a:xfrm>
          <a:prstGeom prst="rect">
            <a:avLst/>
          </a:prstGeom>
          <a:solidFill>
            <a:srgbClr val="DDF3EA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area between </a:t>
            </a:r>
            <a:r>
              <a:rPr lang="it-IT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mean</a:t>
            </a: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it-IT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zσ</a:t>
            </a:r>
            <a:endParaRPr sz="20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74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How do I know?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1" name="Google Shape;681;p74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/>
              <a:t>61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82" name="Google Shape;682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9588" y="1644650"/>
            <a:ext cx="2746375" cy="4859338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74"/>
          <p:cNvSpPr/>
          <p:nvPr/>
        </p:nvSpPr>
        <p:spPr>
          <a:xfrm>
            <a:off x="3810538" y="1801813"/>
            <a:ext cx="2041500" cy="384300"/>
          </a:xfrm>
          <a:prstGeom prst="leftArrow">
            <a:avLst>
              <a:gd name="adj1" fmla="val 50000"/>
              <a:gd name="adj2" fmla="val 49991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4" name="Google Shape;684;p74"/>
          <p:cNvSpPr txBox="1"/>
          <p:nvPr/>
        </p:nvSpPr>
        <p:spPr>
          <a:xfrm>
            <a:off x="4775225" y="3187700"/>
            <a:ext cx="3945600" cy="6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SzPts val="3200"/>
              <a:buFont typeface="Proxima Nova"/>
              <a:buChar char="●"/>
            </a:pPr>
            <a:r>
              <a:rPr lang="it-IT" sz="3200" dirty="0">
                <a:latin typeface="Proxima Nova"/>
                <a:ea typeface="Proxima Nova"/>
                <a:cs typeface="Proxima Nova"/>
                <a:sym typeface="Proxima Nova"/>
              </a:rPr>
              <a:t>For </a:t>
            </a:r>
            <a:r>
              <a:rPr lang="it-IT" sz="3200" dirty="0" err="1">
                <a:latin typeface="Proxima Nova"/>
                <a:ea typeface="Proxima Nova"/>
                <a:cs typeface="Proxima Nova"/>
                <a:sym typeface="Proxima Nova"/>
              </a:rPr>
              <a:t>readable</a:t>
            </a:r>
            <a:r>
              <a:rPr lang="it-IT" sz="3200" dirty="0">
                <a:latin typeface="Proxima Nova"/>
                <a:ea typeface="Proxima Nova"/>
                <a:cs typeface="Proxima Nova"/>
                <a:sym typeface="Proxima Nova"/>
              </a:rPr>
              <a:t> right </a:t>
            </a:r>
            <a:r>
              <a:rPr lang="it-IT" sz="3200" dirty="0" err="1">
                <a:latin typeface="Proxima Nova"/>
                <a:ea typeface="Proxima Nova"/>
                <a:cs typeface="Proxima Nova"/>
                <a:sym typeface="Proxima Nova"/>
              </a:rPr>
              <a:t>tail</a:t>
            </a:r>
            <a:r>
              <a:rPr lang="it-IT" sz="32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3200" dirty="0" err="1">
                <a:latin typeface="Proxima Nova"/>
                <a:ea typeface="Proxima Nova"/>
                <a:cs typeface="Proxima Nova"/>
                <a:sym typeface="Proxima Nova"/>
              </a:rPr>
              <a:t>z-table</a:t>
            </a:r>
            <a:r>
              <a:rPr lang="it-IT" sz="3200" dirty="0"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r>
              <a:rPr lang="it-IT" sz="3200" u="sng" dirty="0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LINK</a:t>
            </a:r>
            <a:endParaRPr sz="32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75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/>
              <a:t>62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90" name="Google Shape;690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4663" y="3429000"/>
            <a:ext cx="4790025" cy="3321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1" name="Google Shape;691;p75"/>
          <p:cNvCxnSpPr/>
          <p:nvPr/>
        </p:nvCxnSpPr>
        <p:spPr>
          <a:xfrm>
            <a:off x="5025804" y="5184213"/>
            <a:ext cx="15900" cy="1320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2" name="Google Shape;692;p75"/>
          <p:cNvCxnSpPr/>
          <p:nvPr/>
        </p:nvCxnSpPr>
        <p:spPr>
          <a:xfrm>
            <a:off x="5660310" y="6224416"/>
            <a:ext cx="0" cy="3222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3" name="Google Shape;693;p75"/>
          <p:cNvCxnSpPr/>
          <p:nvPr/>
        </p:nvCxnSpPr>
        <p:spPr>
          <a:xfrm flipH="1">
            <a:off x="3816167" y="6032613"/>
            <a:ext cx="3900" cy="5418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4" name="Google Shape;694;p75"/>
          <p:cNvSpPr txBox="1"/>
          <p:nvPr/>
        </p:nvSpPr>
        <p:spPr>
          <a:xfrm>
            <a:off x="6934200" y="4090700"/>
            <a:ext cx="2174100" cy="735300"/>
          </a:xfrm>
          <a:prstGeom prst="rect">
            <a:avLst/>
          </a:prstGeom>
          <a:gradFill>
            <a:gsLst>
              <a:gs pos="0">
                <a:srgbClr val="8DFFD8"/>
              </a:gs>
              <a:gs pos="35000">
                <a:srgbClr val="B0FFE2"/>
              </a:gs>
              <a:gs pos="100000">
                <a:srgbClr val="DFFFF4"/>
              </a:gs>
            </a:gsLst>
            <a:lin ang="16200038" scaled="0"/>
          </a:gradFill>
          <a:ln w="9525" cap="flat" cmpd="sng">
            <a:solidFill>
              <a:srgbClr val="00CB97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Where is our</a:t>
            </a:r>
            <a:r>
              <a:rPr lang="it-IT">
                <a:solidFill>
                  <a:schemeClr val="dk1"/>
                </a:solidFill>
              </a:rPr>
              <a:t> </a:t>
            </a: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error estimate placed?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5" name="Google Shape;695;p75"/>
          <p:cNvSpPr txBox="1"/>
          <p:nvPr/>
        </p:nvSpPr>
        <p:spPr>
          <a:xfrm>
            <a:off x="152400" y="1447800"/>
            <a:ext cx="8955900" cy="16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We don’t know </a:t>
            </a:r>
            <a:r>
              <a:rPr lang="it-IT" sz="23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where</a:t>
            </a:r>
            <a:r>
              <a:rPr lang="it-IT" sz="2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is our error estimate r/n  (the red line) is placed, but we know that with 68.26% probability (68.26% /2= 34,13) it will be at a distance </a:t>
            </a:r>
            <a:r>
              <a:rPr lang="it-IT" sz="23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±1σ</a:t>
            </a:r>
            <a:r>
              <a:rPr lang="it-IT" sz="2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from the mean error, with probability 95,44 (68,26+2x13.59) it will be at a distance </a:t>
            </a:r>
            <a:r>
              <a:rPr lang="it-IT" sz="23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±2σ</a:t>
            </a:r>
            <a:r>
              <a:rPr lang="it-IT" sz="2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and in general, </a:t>
            </a:r>
            <a:r>
              <a:rPr lang="it-IT" sz="23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with probability N% at a distance ±Z</a:t>
            </a:r>
            <a:r>
              <a:rPr lang="it-IT" sz="2300" b="1" baseline="-25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</a:t>
            </a:r>
            <a:r>
              <a:rPr lang="it-IT" sz="23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σ </a:t>
            </a:r>
            <a:r>
              <a:rPr lang="it-IT" sz="2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(this is because it follows a gaussian distribution)</a:t>
            </a:r>
            <a:endParaRPr sz="2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6" name="Google Shape;696;p75"/>
          <p:cNvSpPr txBox="1">
            <a:spLocks noGrp="1"/>
          </p:cNvSpPr>
          <p:nvPr>
            <p:ph type="title"/>
          </p:nvPr>
        </p:nvSpPr>
        <p:spPr>
          <a:xfrm>
            <a:off x="440275" y="228600"/>
            <a:ext cx="83988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How to do: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>
                <a:latin typeface="Proxima Nova"/>
                <a:ea typeface="Proxima Nova"/>
                <a:cs typeface="Proxima Nova"/>
                <a:sym typeface="Proxima Nova"/>
              </a:rPr>
              <a:t>Finding the N% confidence interval </a:t>
            </a:r>
            <a:endParaRPr sz="3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7" name="Google Shape;697;p75"/>
          <p:cNvSpPr txBox="1"/>
          <p:nvPr/>
        </p:nvSpPr>
        <p:spPr>
          <a:xfrm>
            <a:off x="7816800" y="205200"/>
            <a:ext cx="10986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it-IT" sz="6000" b="1">
                <a:latin typeface="Proxima Nova"/>
                <a:ea typeface="Proxima Nova"/>
                <a:cs typeface="Proxima Nova"/>
                <a:sym typeface="Proxima Nova"/>
              </a:rPr>
              <a:t>1 </a:t>
            </a:r>
            <a:endParaRPr sz="60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76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/>
              <a:t>63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3" name="Google Shape;703;p76"/>
          <p:cNvSpPr txBox="1"/>
          <p:nvPr/>
        </p:nvSpPr>
        <p:spPr>
          <a:xfrm>
            <a:off x="0" y="1358900"/>
            <a:ext cx="9144000" cy="30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To </a:t>
            </a:r>
            <a:r>
              <a:rPr lang="it-IT" sz="24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determine</a:t>
            </a:r>
            <a:r>
              <a:rPr lang="it-IT" sz="24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the </a:t>
            </a:r>
            <a:r>
              <a:rPr lang="it-IT" sz="24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confidence</a:t>
            </a:r>
            <a:r>
              <a:rPr lang="it-IT" sz="24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interval</a:t>
            </a:r>
            <a:r>
              <a:rPr lang="it-IT" sz="24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we</a:t>
            </a:r>
            <a:r>
              <a:rPr lang="it-IT" sz="24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need</a:t>
            </a:r>
            <a:r>
              <a:rPr lang="it-IT" sz="24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to </a:t>
            </a:r>
            <a:r>
              <a:rPr lang="it-IT" sz="24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fix</a:t>
            </a:r>
            <a:r>
              <a:rPr lang="it-IT" sz="24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either</a:t>
            </a:r>
            <a:r>
              <a:rPr lang="it-IT" sz="24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4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z</a:t>
            </a:r>
            <a:r>
              <a:rPr lang="it-IT" sz="24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or </a:t>
            </a:r>
            <a:r>
              <a:rPr lang="it-IT" sz="24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</a:t>
            </a:r>
            <a:endParaRPr sz="24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36550" algn="l" rtl="0">
              <a:spcBef>
                <a:spcPts val="480"/>
              </a:spcBef>
              <a:spcAft>
                <a:spcPts val="0"/>
              </a:spcAft>
              <a:buSzPts val="2300"/>
              <a:buFont typeface="Proxima Nova"/>
              <a:buChar char="•"/>
            </a:pP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If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the </a:t>
            </a:r>
            <a:r>
              <a:rPr lang="it-IT" sz="23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known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parameter</a:t>
            </a:r>
            <a:r>
              <a:rPr lang="it-IT" sz="23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                                                                       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we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want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to compute, e.g. the 80%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confidence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interval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). </a:t>
            </a:r>
            <a:endParaRPr sz="23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74650" algn="l" rtl="0">
              <a:spcBef>
                <a:spcPts val="480"/>
              </a:spcBef>
              <a:spcAft>
                <a:spcPts val="0"/>
              </a:spcAft>
              <a:buSzPts val="2300"/>
              <a:buFont typeface="Proxima Nova"/>
              <a:buChar char="➢"/>
            </a:pP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We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know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that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% of the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probability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mass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lies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between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±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zσ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74650" algn="l" rtl="0">
              <a:spcBef>
                <a:spcPts val="480"/>
              </a:spcBef>
              <a:spcAft>
                <a:spcPts val="0"/>
              </a:spcAft>
              <a:buSzPts val="2300"/>
              <a:buFont typeface="Proxima Nova"/>
              <a:buChar char="➢"/>
            </a:pP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z-table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gives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us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the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z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value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for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any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b="1" dirty="0" err="1">
                <a:latin typeface="Proxima Nova"/>
                <a:ea typeface="Proxima Nova"/>
                <a:cs typeface="Proxima Nova"/>
                <a:sym typeface="Proxima Nova"/>
              </a:rPr>
              <a:t>N</a:t>
            </a:r>
            <a:r>
              <a:rPr lang="it-IT" sz="2300" b="1" dirty="0">
                <a:latin typeface="Proxima Nova"/>
                <a:ea typeface="Proxima Nova"/>
                <a:cs typeface="Proxima Nova"/>
                <a:sym typeface="Proxima Nova"/>
              </a:rPr>
              <a:t>/2%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endParaRPr sz="23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74650" algn="l" rtl="0">
              <a:spcBef>
                <a:spcPts val="480"/>
              </a:spcBef>
              <a:spcAft>
                <a:spcPts val="0"/>
              </a:spcAft>
              <a:buSzPts val="2300"/>
              <a:buFont typeface="Times New Roman"/>
              <a:buChar char="➢"/>
            </a:pP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For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if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=80% </a:t>
            </a:r>
            <a:r>
              <a:rPr lang="it-IT" sz="2300" dirty="0"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it-IT" sz="2300" dirty="0" err="1">
                <a:latin typeface="Proxima Nova"/>
                <a:ea typeface="Proxima Nova"/>
                <a:cs typeface="Proxima Nova"/>
                <a:sym typeface="Proxima Nova"/>
              </a:rPr>
              <a:t>e.i.</a:t>
            </a:r>
            <a:r>
              <a:rPr lang="it-IT" sz="2300" dirty="0">
                <a:latin typeface="Proxima Nova"/>
                <a:ea typeface="Proxima Nova"/>
                <a:cs typeface="Proxima Nova"/>
                <a:sym typeface="Proxima Nova"/>
              </a:rPr>
              <a:t> 0.80/2=0.40⋍0.3997)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then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z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=1,28: </a:t>
            </a:r>
            <a:r>
              <a:rPr lang="it-IT" sz="2300" b="1" dirty="0" err="1">
                <a:latin typeface="Proxima Nova"/>
                <a:ea typeface="Proxima Nova"/>
                <a:cs typeface="Proxima Nova"/>
                <a:sym typeface="Proxima Nova"/>
              </a:rPr>
              <a:t>we</a:t>
            </a:r>
            <a:r>
              <a:rPr lang="it-IT" sz="2300" b="1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b="1" dirty="0" err="1">
                <a:latin typeface="Proxima Nova"/>
                <a:ea typeface="Proxima Nova"/>
                <a:cs typeface="Proxima Nova"/>
                <a:sym typeface="Proxima Nova"/>
              </a:rPr>
              <a:t>know</a:t>
            </a:r>
            <a:r>
              <a:rPr lang="it-IT" sz="2300" b="1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b="1" dirty="0" err="1">
                <a:latin typeface="Proxima Nova"/>
                <a:ea typeface="Proxima Nova"/>
                <a:cs typeface="Proxima Nova"/>
                <a:sym typeface="Proxima Nova"/>
              </a:rPr>
              <a:t>that</a:t>
            </a:r>
            <a:r>
              <a:rPr lang="it-IT" sz="2300" b="1" dirty="0">
                <a:latin typeface="Proxima Nova"/>
                <a:ea typeface="Proxima Nova"/>
                <a:cs typeface="Proxima Nova"/>
                <a:sym typeface="Proxima Nova"/>
              </a:rPr>
              <a:t> with 80% </a:t>
            </a:r>
            <a:r>
              <a:rPr lang="it-IT" sz="2300" b="1" dirty="0" err="1">
                <a:latin typeface="Proxima Nova"/>
                <a:ea typeface="Proxima Nova"/>
                <a:cs typeface="Proxima Nova"/>
                <a:sym typeface="Proxima Nova"/>
              </a:rPr>
              <a:t>probability</a:t>
            </a:r>
            <a:r>
              <a:rPr lang="it-IT" sz="2300" b="1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b="1" dirty="0" err="1">
                <a:latin typeface="Proxima Nova"/>
                <a:ea typeface="Proxima Nova"/>
                <a:cs typeface="Proxima Nova"/>
                <a:sym typeface="Proxima Nova"/>
              </a:rPr>
              <a:t>our</a:t>
            </a:r>
            <a:r>
              <a:rPr lang="it-IT" sz="2300" b="1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b="1" dirty="0" err="1">
                <a:latin typeface="Proxima Nova"/>
                <a:ea typeface="Proxima Nova"/>
                <a:cs typeface="Proxima Nova"/>
                <a:sym typeface="Proxima Nova"/>
              </a:rPr>
              <a:t>estimated</a:t>
            </a:r>
            <a:r>
              <a:rPr lang="it-IT" sz="2300" b="1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b="1" dirty="0" err="1"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300" b="1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b="1" dirty="0" err="1"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300" b="1" dirty="0">
                <a:latin typeface="Proxima Nova"/>
                <a:ea typeface="Proxima Nova"/>
                <a:cs typeface="Proxima Nova"/>
                <a:sym typeface="Proxima Nova"/>
              </a:rPr>
              <a:t> ±1,28σ far from the </a:t>
            </a:r>
            <a:r>
              <a:rPr lang="it-IT" sz="2300" b="1" dirty="0" err="1">
                <a:latin typeface="Proxima Nova"/>
                <a:ea typeface="Proxima Nova"/>
                <a:cs typeface="Proxima Nova"/>
                <a:sym typeface="Proxima Nova"/>
              </a:rPr>
              <a:t>true</a:t>
            </a:r>
            <a:r>
              <a:rPr lang="it-IT" sz="2300" b="1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b="1" dirty="0" err="1"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3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3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endParaRPr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endParaRPr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endParaRPr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And:</a:t>
            </a:r>
            <a:endParaRPr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4" name="Google Shape;704;p76"/>
          <p:cNvSpPr/>
          <p:nvPr/>
        </p:nvSpPr>
        <p:spPr>
          <a:xfrm>
            <a:off x="3937000" y="4679950"/>
            <a:ext cx="685800" cy="7923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05" name="Google Shape;705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9113" y="4683125"/>
            <a:ext cx="6240462" cy="950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9125" y="5634048"/>
            <a:ext cx="3011263" cy="950925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76"/>
          <p:cNvSpPr txBox="1">
            <a:spLocks noGrp="1"/>
          </p:cNvSpPr>
          <p:nvPr>
            <p:ph type="title"/>
          </p:nvPr>
        </p:nvSpPr>
        <p:spPr>
          <a:xfrm>
            <a:off x="440275" y="228600"/>
            <a:ext cx="83988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 dirty="0">
                <a:latin typeface="Proxima Nova"/>
                <a:ea typeface="Proxima Nova"/>
                <a:cs typeface="Proxima Nova"/>
                <a:sym typeface="Proxima Nova"/>
              </a:rPr>
              <a:t>How to:</a:t>
            </a:r>
            <a:endParaRPr sz="44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 err="1">
                <a:latin typeface="Proxima Nova"/>
                <a:ea typeface="Proxima Nova"/>
                <a:cs typeface="Proxima Nova"/>
                <a:sym typeface="Proxima Nova"/>
              </a:rPr>
              <a:t>Finding</a:t>
            </a:r>
            <a:r>
              <a:rPr lang="it-IT" sz="3200" dirty="0">
                <a:latin typeface="Proxima Nova"/>
                <a:ea typeface="Proxima Nova"/>
                <a:cs typeface="Proxima Nova"/>
                <a:sym typeface="Proxima Nova"/>
              </a:rPr>
              <a:t> the </a:t>
            </a:r>
            <a:r>
              <a:rPr lang="it-IT" sz="3200" dirty="0" err="1">
                <a:latin typeface="Proxima Nova"/>
                <a:ea typeface="Proxima Nova"/>
                <a:cs typeface="Proxima Nova"/>
                <a:sym typeface="Proxima Nova"/>
              </a:rPr>
              <a:t>N</a:t>
            </a:r>
            <a:r>
              <a:rPr lang="it-IT" sz="3200" dirty="0">
                <a:latin typeface="Proxima Nova"/>
                <a:ea typeface="Proxima Nova"/>
                <a:cs typeface="Proxima Nova"/>
                <a:sym typeface="Proxima Nova"/>
              </a:rPr>
              <a:t>% </a:t>
            </a:r>
            <a:r>
              <a:rPr lang="it-IT" sz="3200" dirty="0" err="1">
                <a:latin typeface="Proxima Nova"/>
                <a:ea typeface="Proxima Nova"/>
                <a:cs typeface="Proxima Nova"/>
                <a:sym typeface="Proxima Nova"/>
              </a:rPr>
              <a:t>confidence</a:t>
            </a:r>
            <a:r>
              <a:rPr lang="it-IT" sz="32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3200" dirty="0" err="1">
                <a:latin typeface="Proxima Nova"/>
                <a:ea typeface="Proxima Nova"/>
                <a:cs typeface="Proxima Nova"/>
                <a:sym typeface="Proxima Nova"/>
              </a:rPr>
              <a:t>interval</a:t>
            </a:r>
            <a:r>
              <a:rPr lang="it-IT" sz="32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32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8" name="Google Shape;708;p76"/>
          <p:cNvSpPr txBox="1"/>
          <p:nvPr/>
        </p:nvSpPr>
        <p:spPr>
          <a:xfrm>
            <a:off x="7816800" y="205200"/>
            <a:ext cx="10986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it-IT" sz="6000" b="1">
                <a:latin typeface="Proxima Nova"/>
                <a:ea typeface="Proxima Nova"/>
                <a:cs typeface="Proxima Nova"/>
                <a:sym typeface="Proxima Nova"/>
              </a:rPr>
              <a:t>2 </a:t>
            </a:r>
            <a:endParaRPr sz="60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77"/>
          <p:cNvSpPr txBox="1">
            <a:spLocks noGrp="1"/>
          </p:cNvSpPr>
          <p:nvPr>
            <p:ph type="body" idx="1"/>
          </p:nvPr>
        </p:nvSpPr>
        <p:spPr>
          <a:xfrm>
            <a:off x="685800" y="1371600"/>
            <a:ext cx="7772400" cy="4687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Proxima Nova"/>
              <a:buChar char="●"/>
            </a:pP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We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know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the formula to compute the </a:t>
            </a: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interval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given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the </a:t>
            </a: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estimated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rate:</a:t>
            </a:r>
            <a:endParaRPr sz="26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SzPts val="3200"/>
              <a:buFont typeface="Times New Roman"/>
              <a:buNone/>
            </a:pPr>
            <a:endParaRPr sz="26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SzPts val="3200"/>
              <a:buFont typeface="Times New Roman"/>
              <a:buNone/>
            </a:pPr>
            <a:endParaRPr sz="26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SzPts val="3200"/>
              <a:buFont typeface="Times New Roman"/>
              <a:buNone/>
            </a:pPr>
            <a:endParaRPr sz="26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04800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mes New Roman"/>
              <a:buChar char="●"/>
            </a:pP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 </a:t>
            </a: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this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formula, </a:t>
            </a:r>
            <a:r>
              <a:rPr lang="it-IT" sz="26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z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unknown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But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we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fixed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so </a:t>
            </a: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we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look in the </a:t>
            </a: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table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and </a:t>
            </a: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we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obtain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z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for the </a:t>
            </a: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desired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and compute the </a:t>
            </a: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interval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endParaRPr sz="26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4" name="Google Shape;714;p77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/>
              <a:t>64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5" name="Google Shape;715;p77"/>
          <p:cNvSpPr/>
          <p:nvPr/>
        </p:nvSpPr>
        <p:spPr>
          <a:xfrm>
            <a:off x="1584745" y="2449695"/>
            <a:ext cx="5974500" cy="1070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/>
          </a:p>
        </p:txBody>
      </p:sp>
      <p:sp>
        <p:nvSpPr>
          <p:cNvPr id="716" name="Google Shape;716;p77"/>
          <p:cNvSpPr txBox="1">
            <a:spLocks noGrp="1"/>
          </p:cNvSpPr>
          <p:nvPr>
            <p:ph type="title"/>
          </p:nvPr>
        </p:nvSpPr>
        <p:spPr>
          <a:xfrm>
            <a:off x="440275" y="228600"/>
            <a:ext cx="83988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 dirty="0">
                <a:latin typeface="Proxima Nova"/>
                <a:ea typeface="Proxima Nova"/>
                <a:cs typeface="Proxima Nova"/>
                <a:sym typeface="Proxima Nova"/>
              </a:rPr>
              <a:t>How to :</a:t>
            </a:r>
            <a:endParaRPr sz="44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 err="1">
                <a:latin typeface="Proxima Nova"/>
                <a:ea typeface="Proxima Nova"/>
                <a:cs typeface="Proxima Nova"/>
                <a:sym typeface="Proxima Nova"/>
              </a:rPr>
              <a:t>Finding</a:t>
            </a:r>
            <a:r>
              <a:rPr lang="it-IT" sz="3200" dirty="0">
                <a:latin typeface="Proxima Nova"/>
                <a:ea typeface="Proxima Nova"/>
                <a:cs typeface="Proxima Nova"/>
                <a:sym typeface="Proxima Nova"/>
              </a:rPr>
              <a:t> the </a:t>
            </a:r>
            <a:r>
              <a:rPr lang="it-IT" sz="3200" dirty="0" err="1">
                <a:latin typeface="Proxima Nova"/>
                <a:ea typeface="Proxima Nova"/>
                <a:cs typeface="Proxima Nova"/>
                <a:sym typeface="Proxima Nova"/>
              </a:rPr>
              <a:t>N</a:t>
            </a:r>
            <a:r>
              <a:rPr lang="it-IT" sz="3200" dirty="0">
                <a:latin typeface="Proxima Nova"/>
                <a:ea typeface="Proxima Nova"/>
                <a:cs typeface="Proxima Nova"/>
                <a:sym typeface="Proxima Nova"/>
              </a:rPr>
              <a:t>% </a:t>
            </a:r>
            <a:r>
              <a:rPr lang="it-IT" sz="3200" dirty="0" err="1">
                <a:latin typeface="Proxima Nova"/>
                <a:ea typeface="Proxima Nova"/>
                <a:cs typeface="Proxima Nova"/>
                <a:sym typeface="Proxima Nova"/>
              </a:rPr>
              <a:t>confidence</a:t>
            </a:r>
            <a:r>
              <a:rPr lang="it-IT" sz="32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3200" dirty="0" err="1">
                <a:latin typeface="Proxima Nova"/>
                <a:ea typeface="Proxima Nova"/>
                <a:cs typeface="Proxima Nova"/>
                <a:sym typeface="Proxima Nova"/>
              </a:rPr>
              <a:t>interval</a:t>
            </a:r>
            <a:r>
              <a:rPr lang="it-IT" sz="32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32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7" name="Google Shape;717;p77"/>
          <p:cNvSpPr txBox="1"/>
          <p:nvPr/>
        </p:nvSpPr>
        <p:spPr>
          <a:xfrm>
            <a:off x="7816800" y="205200"/>
            <a:ext cx="10986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it-IT" sz="6000" b="1">
                <a:latin typeface="Proxima Nova"/>
                <a:ea typeface="Proxima Nova"/>
                <a:cs typeface="Proxima Nova"/>
                <a:sym typeface="Proxima Nova"/>
              </a:rPr>
              <a:t>3 </a:t>
            </a:r>
            <a:endParaRPr sz="60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78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Example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3" name="Google Shape;723;p78"/>
          <p:cNvSpPr txBox="1">
            <a:spLocks noGrp="1"/>
          </p:cNvSpPr>
          <p:nvPr>
            <p:ph type="body" idx="1"/>
          </p:nvPr>
        </p:nvSpPr>
        <p:spPr>
          <a:xfrm>
            <a:off x="228600" y="1066800"/>
            <a:ext cx="8763000" cy="44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Proxima Nova"/>
              <a:buChar char="●"/>
            </a:pPr>
            <a:r>
              <a:rPr lang="it-IT" sz="2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We have a classifier which produced a hypothesis</a:t>
            </a:r>
            <a:r>
              <a:rPr lang="it-IT" sz="2600" b="1">
                <a:solidFill>
                  <a:srgbClr val="9900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model h(x), and a test set S of 100 instances</a:t>
            </a:r>
            <a:endParaRPr sz="2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3020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Proxima Nova"/>
              <a:buChar char="●"/>
            </a:pPr>
            <a:r>
              <a:rPr lang="it-IT" sz="2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We apply h(x) on the sample test set S and compute 13% (0.13) error rate (r/n)</a:t>
            </a:r>
            <a:endParaRPr sz="2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3020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Proxima Nova"/>
              <a:buChar char="●"/>
            </a:pPr>
            <a:r>
              <a:rPr lang="it-IT" sz="2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Since n&gt;30 </a:t>
            </a:r>
            <a:r>
              <a:rPr lang="it-IT" sz="26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we assume that the error distribution follows a gaussian distribution</a:t>
            </a:r>
            <a:r>
              <a:rPr lang="it-IT" sz="2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with mean 0,13 and standard deviation σ</a:t>
            </a:r>
            <a:r>
              <a:rPr lang="it-IT" sz="2600" baseline="-25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2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3020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Proxima Nova"/>
              <a:buChar char="●"/>
            </a:pPr>
            <a:r>
              <a:rPr lang="it-IT" sz="2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To compute the N=90% confidence interval, on the table we find Z=1.64</a:t>
            </a:r>
            <a:endParaRPr sz="2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4" name="Google Shape;724;p78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/>
              <a:t>65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25" name="Google Shape;725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7250" y="5562138"/>
            <a:ext cx="4889500" cy="746125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78"/>
          <p:cNvSpPr/>
          <p:nvPr/>
        </p:nvSpPr>
        <p:spPr>
          <a:xfrm>
            <a:off x="4291025" y="5590724"/>
            <a:ext cx="620700" cy="5445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27" name="Google Shape;727;p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88363" y="3921438"/>
            <a:ext cx="2932113" cy="646112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78"/>
          <p:cNvSpPr txBox="1"/>
          <p:nvPr/>
        </p:nvSpPr>
        <p:spPr>
          <a:xfrm>
            <a:off x="7816800" y="205200"/>
            <a:ext cx="10986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it-IT" sz="6000" b="1">
                <a:latin typeface="Proxima Nova"/>
                <a:ea typeface="Proxima Nova"/>
                <a:cs typeface="Proxima Nova"/>
                <a:sym typeface="Proxima Nova"/>
              </a:rPr>
              <a:t>1 </a:t>
            </a:r>
            <a:endParaRPr sz="60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79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Example: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>
                <a:latin typeface="Proxima Nova"/>
                <a:ea typeface="Proxima Nova"/>
                <a:cs typeface="Proxima Nova"/>
                <a:sym typeface="Proxima Nova"/>
              </a:rPr>
              <a:t>Calculating the N% Confidence Interval</a:t>
            </a:r>
            <a:endParaRPr sz="3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4" name="Google Shape;734;p79"/>
          <p:cNvSpPr txBox="1">
            <a:spLocks noGrp="1"/>
          </p:cNvSpPr>
          <p:nvPr>
            <p:ph type="body" idx="1"/>
          </p:nvPr>
        </p:nvSpPr>
        <p:spPr>
          <a:xfrm>
            <a:off x="685800" y="1371600"/>
            <a:ext cx="7772400" cy="17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roxima Nova"/>
              <a:buChar char="●"/>
            </a:pP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We then have: </a:t>
            </a:r>
            <a:endParaRPr sz="23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   Z=1.64  and</a:t>
            </a:r>
            <a:endParaRPr sz="23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285750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roxima Nova"/>
              <a:buChar char="●"/>
            </a:pP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The 90% confidence interval is estimated using the previous formula is:</a:t>
            </a:r>
            <a:endParaRPr sz="23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SzPts val="3200"/>
              <a:buFont typeface="Times New Roman"/>
              <a:buNone/>
            </a:pPr>
            <a:endParaRPr sz="23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SzPts val="3200"/>
              <a:buFont typeface="Times New Roman"/>
              <a:buNone/>
            </a:pPr>
            <a:endParaRPr sz="23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5" name="Google Shape;735;p79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/>
              <a:t>66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36" name="Google Shape;736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44863" y="1758938"/>
            <a:ext cx="4064000" cy="55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953" y="3594772"/>
            <a:ext cx="7880103" cy="1789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79"/>
          <p:cNvSpPr txBox="1"/>
          <p:nvPr/>
        </p:nvSpPr>
        <p:spPr>
          <a:xfrm>
            <a:off x="7816800" y="205200"/>
            <a:ext cx="10986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it-IT" sz="6000" b="1">
                <a:latin typeface="Proxima Nova"/>
                <a:ea typeface="Proxima Nova"/>
                <a:cs typeface="Proxima Nova"/>
                <a:sym typeface="Proxima Nova"/>
              </a:rPr>
              <a:t>2 </a:t>
            </a:r>
            <a:endParaRPr sz="60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80"/>
          <p:cNvSpPr txBox="1">
            <a:spLocks noGrp="1"/>
          </p:cNvSpPr>
          <p:nvPr>
            <p:ph type="title"/>
          </p:nvPr>
        </p:nvSpPr>
        <p:spPr>
          <a:xfrm>
            <a:off x="311700" y="212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Example 2: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>
                <a:latin typeface="Proxima Nova"/>
                <a:ea typeface="Proxima Nova"/>
                <a:cs typeface="Proxima Nova"/>
                <a:sym typeface="Proxima Nova"/>
              </a:rPr>
              <a:t>Finding 95% CI on a face recognition task</a:t>
            </a:r>
            <a:endParaRPr sz="3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4" name="Google Shape;744;p8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67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5" name="Google Shape;745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850" y="1168175"/>
            <a:ext cx="8832300" cy="4438687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80"/>
          <p:cNvSpPr/>
          <p:nvPr/>
        </p:nvSpPr>
        <p:spPr>
          <a:xfrm>
            <a:off x="425726" y="4718205"/>
            <a:ext cx="7582500" cy="809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47" name="Google Shape;747;p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0163" y="5646738"/>
            <a:ext cx="6240462" cy="950912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80"/>
          <p:cNvSpPr txBox="1"/>
          <p:nvPr/>
        </p:nvSpPr>
        <p:spPr>
          <a:xfrm>
            <a:off x="7816800" y="205200"/>
            <a:ext cx="10986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it-IT" sz="6000" b="1">
                <a:latin typeface="Proxima Nova"/>
                <a:ea typeface="Proxima Nova"/>
                <a:cs typeface="Proxima Nova"/>
                <a:sym typeface="Proxima Nova"/>
              </a:rPr>
              <a:t>1 </a:t>
            </a:r>
            <a:endParaRPr sz="60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81"/>
          <p:cNvSpPr txBox="1">
            <a:spLocks noGrp="1"/>
          </p:cNvSpPr>
          <p:nvPr>
            <p:ph type="title"/>
          </p:nvPr>
        </p:nvSpPr>
        <p:spPr>
          <a:xfrm>
            <a:off x="311700" y="212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Example 2: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>
                <a:latin typeface="Proxima Nova"/>
                <a:ea typeface="Proxima Nova"/>
                <a:cs typeface="Proxima Nova"/>
                <a:sym typeface="Proxima Nova"/>
              </a:rPr>
              <a:t>Solution</a:t>
            </a:r>
            <a:endParaRPr sz="3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4" name="Google Shape;754;p8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68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5" name="Google Shape;755;p81"/>
          <p:cNvPicPr preferRelativeResize="0"/>
          <p:nvPr/>
        </p:nvPicPr>
        <p:blipFill rotWithShape="1">
          <a:blip r:embed="rId3">
            <a:alphaModFix/>
          </a:blip>
          <a:srcRect t="5808" b="15809"/>
          <a:stretch/>
        </p:blipFill>
        <p:spPr>
          <a:xfrm>
            <a:off x="388163" y="2743575"/>
            <a:ext cx="8367676" cy="2516528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81"/>
          <p:cNvSpPr txBox="1"/>
          <p:nvPr/>
        </p:nvSpPr>
        <p:spPr>
          <a:xfrm>
            <a:off x="104775" y="1379538"/>
            <a:ext cx="9115500" cy="10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it-IT" sz="2300">
                <a:latin typeface="Proxima Nova"/>
                <a:ea typeface="Proxima Nova"/>
                <a:cs typeface="Proxima Nova"/>
                <a:sym typeface="Proxima Nova"/>
              </a:rPr>
              <a:t>Accuracy</a:t>
            </a:r>
            <a:r>
              <a:rPr lang="it-IT" sz="2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is 0.78, hence </a:t>
            </a:r>
            <a:r>
              <a:rPr lang="it-IT" sz="2300" b="1">
                <a:latin typeface="Proxima Nova"/>
                <a:ea typeface="Proxima Nova"/>
                <a:cs typeface="Proxima Nova"/>
                <a:sym typeface="Proxima Nova"/>
              </a:rPr>
              <a:t>error rate </a:t>
            </a:r>
            <a:r>
              <a:rPr lang="it-IT" sz="2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is 0.22; the test set has 50 instances, hence </a:t>
            </a:r>
            <a:r>
              <a:rPr lang="it-IT" sz="2300" b="1">
                <a:latin typeface="Proxima Nova"/>
                <a:ea typeface="Proxima Nova"/>
                <a:cs typeface="Proxima Nova"/>
                <a:sym typeface="Proxima Nova"/>
              </a:rPr>
              <a:t>n=50.</a:t>
            </a:r>
            <a:endParaRPr sz="23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it-IT" sz="2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Choose, e.g., to compute the N% confidence interval with </a:t>
            </a:r>
            <a:r>
              <a:rPr lang="it-IT" sz="2300" b="1">
                <a:latin typeface="Proxima Nova"/>
                <a:ea typeface="Proxima Nova"/>
                <a:cs typeface="Proxima Nova"/>
                <a:sym typeface="Proxima Nova"/>
              </a:rPr>
              <a:t>N=0.95</a:t>
            </a:r>
            <a:endParaRPr sz="23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7" name="Google Shape;757;p81"/>
          <p:cNvSpPr txBox="1"/>
          <p:nvPr/>
        </p:nvSpPr>
        <p:spPr>
          <a:xfrm>
            <a:off x="7816800" y="205200"/>
            <a:ext cx="10986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it-IT" sz="6000" b="1">
                <a:latin typeface="Proxima Nova"/>
                <a:ea typeface="Proxima Nova"/>
                <a:cs typeface="Proxima Nova"/>
                <a:sym typeface="Proxima Nova"/>
              </a:rPr>
              <a:t>2 </a:t>
            </a:r>
            <a:endParaRPr sz="60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82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One side bound (Tailed-test)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3" name="Google Shape;763;p82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772400" cy="46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We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might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be </a:t>
            </a: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interested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in </a:t>
            </a: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computing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the </a:t>
            </a: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probability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that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the </a:t>
            </a:r>
            <a:r>
              <a:rPr lang="it-IT" sz="26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of </a:t>
            </a: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our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ML </a:t>
            </a: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system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6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6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“</a:t>
            </a:r>
            <a:r>
              <a:rPr lang="it-IT" sz="26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at</a:t>
            </a:r>
            <a:r>
              <a:rPr lang="it-IT" sz="26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6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most</a:t>
            </a:r>
            <a:r>
              <a:rPr lang="it-IT" sz="26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” a </a:t>
            </a:r>
            <a:r>
              <a:rPr lang="it-IT" sz="26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given</a:t>
            </a:r>
            <a:r>
              <a:rPr lang="it-IT" sz="26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6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value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sz="26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rather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than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6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within</a:t>
            </a:r>
            <a:r>
              <a:rPr lang="it-IT" sz="26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 </a:t>
            </a:r>
            <a:r>
              <a:rPr lang="it-IT" sz="26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given</a:t>
            </a:r>
            <a:r>
              <a:rPr lang="it-IT" sz="26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6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range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like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before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6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SzPts val="2800"/>
              <a:buFont typeface="Times New Roman"/>
              <a:buNone/>
            </a:pPr>
            <a:endParaRPr sz="26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SzPts val="2800"/>
              <a:buFont typeface="Times New Roman"/>
              <a:buNone/>
            </a:pPr>
            <a:endParaRPr sz="26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SzPts val="2800"/>
              <a:buFont typeface="Times New Roman"/>
              <a:buNone/>
            </a:pPr>
            <a:endParaRPr sz="26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SzPts val="2800"/>
              <a:buFont typeface="Times New Roman"/>
              <a:buNone/>
            </a:pPr>
            <a:endParaRPr sz="26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69900" indent="-457200">
              <a:spcBef>
                <a:spcPts val="560"/>
              </a:spcBef>
              <a:buClr>
                <a:srgbClr val="000000"/>
              </a:buClr>
              <a:buSzPts val="2600"/>
            </a:pP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Which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amounts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to </a:t>
            </a: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computing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the blue area</a:t>
            </a:r>
            <a:endParaRPr sz="26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69900" indent="-457200">
              <a:spcBef>
                <a:spcPts val="560"/>
              </a:spcBef>
              <a:buClr>
                <a:srgbClr val="000000"/>
              </a:buClr>
              <a:buSzPts val="2600"/>
            </a:pP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Now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6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</a:t>
            </a:r>
            <a:r>
              <a:rPr lang="it-IT" sz="26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%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the area for </a:t>
            </a: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which</a:t>
            </a:r>
            <a:r>
              <a:rPr lang="it-IT" sz="2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600" baseline="-25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26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≤ </a:t>
            </a:r>
            <a:r>
              <a:rPr lang="it-IT" sz="26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zσ</a:t>
            </a:r>
            <a:r>
              <a:rPr lang="it-IT" sz="26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26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4" name="Google Shape;764;p82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/>
              <a:t>69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65" name="Google Shape;765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5225" y="2467075"/>
            <a:ext cx="5333550" cy="223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A512B21-5467-6046-AE1B-FC6698583F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7</a:t>
            </a:fld>
            <a:endParaRPr lang="it-IT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7B4D374-AE05-0544-B784-BBC092B5E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461" y="1020707"/>
            <a:ext cx="4705564" cy="350048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843048E-D8E7-9348-9FB9-5492C9695766}"/>
              </a:ext>
            </a:extLst>
          </p:cNvPr>
          <p:cNvSpPr txBox="1"/>
          <p:nvPr/>
        </p:nvSpPr>
        <p:spPr>
          <a:xfrm>
            <a:off x="5435029" y="708917"/>
            <a:ext cx="22653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Total </a:t>
            </a:r>
            <a:r>
              <a:rPr lang="it-IT" sz="2000" dirty="0" err="1"/>
              <a:t>instances</a:t>
            </a:r>
            <a:r>
              <a:rPr lang="it-IT" sz="2000" dirty="0"/>
              <a:t> 43</a:t>
            </a:r>
          </a:p>
          <a:p>
            <a:r>
              <a:rPr lang="it-IT" sz="2000" dirty="0"/>
              <a:t>Total positive 24</a:t>
            </a:r>
          </a:p>
          <a:p>
            <a:r>
              <a:rPr lang="it-IT" sz="2000" dirty="0"/>
              <a:t>Total negative 19</a:t>
            </a:r>
          </a:p>
        </p:txBody>
      </p:sp>
      <p:sp>
        <p:nvSpPr>
          <p:cNvPr id="7" name="Figura a mano libera 6">
            <a:extLst>
              <a:ext uri="{FF2B5EF4-FFF2-40B4-BE49-F238E27FC236}">
                <a16:creationId xmlns:a16="http://schemas.microsoft.com/office/drawing/2014/main" id="{B5B713B0-31D5-CC4F-BCAA-A212324C5BE9}"/>
              </a:ext>
            </a:extLst>
          </p:cNvPr>
          <p:cNvSpPr/>
          <p:nvPr/>
        </p:nvSpPr>
        <p:spPr>
          <a:xfrm>
            <a:off x="2163925" y="2270905"/>
            <a:ext cx="4306454" cy="2322564"/>
          </a:xfrm>
          <a:custGeom>
            <a:avLst/>
            <a:gdLst>
              <a:gd name="connsiteX0" fmla="*/ 3548506 w 4306454"/>
              <a:gd name="connsiteY0" fmla="*/ 9958 h 2322564"/>
              <a:gd name="connsiteX1" fmla="*/ 384066 w 4306454"/>
              <a:gd name="connsiteY1" fmla="*/ 1006551 h 2322564"/>
              <a:gd name="connsiteX2" fmla="*/ 373792 w 4306454"/>
              <a:gd name="connsiteY2" fmla="*/ 2146983 h 2322564"/>
              <a:gd name="connsiteX3" fmla="*/ 3271104 w 4306454"/>
              <a:gd name="connsiteY3" fmla="*/ 2157257 h 2322564"/>
              <a:gd name="connsiteX4" fmla="*/ 4298520 w 4306454"/>
              <a:gd name="connsiteY4" fmla="*/ 595585 h 2322564"/>
              <a:gd name="connsiteX5" fmla="*/ 3548506 w 4306454"/>
              <a:gd name="connsiteY5" fmla="*/ 9958 h 2322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6454" h="2322564">
                <a:moveTo>
                  <a:pt x="3548506" y="9958"/>
                </a:moveTo>
                <a:cubicBezTo>
                  <a:pt x="2896097" y="78452"/>
                  <a:pt x="913185" y="650380"/>
                  <a:pt x="384066" y="1006551"/>
                </a:cubicBezTo>
                <a:cubicBezTo>
                  <a:pt x="-145053" y="1362722"/>
                  <a:pt x="-107381" y="1955199"/>
                  <a:pt x="373792" y="2146983"/>
                </a:cubicBezTo>
                <a:cubicBezTo>
                  <a:pt x="854965" y="2338767"/>
                  <a:pt x="2616983" y="2415823"/>
                  <a:pt x="3271104" y="2157257"/>
                </a:cubicBezTo>
                <a:cubicBezTo>
                  <a:pt x="3925225" y="1898691"/>
                  <a:pt x="4252286" y="955180"/>
                  <a:pt x="4298520" y="595585"/>
                </a:cubicBezTo>
                <a:cubicBezTo>
                  <a:pt x="4344754" y="235990"/>
                  <a:pt x="4200915" y="-58536"/>
                  <a:pt x="3548506" y="9958"/>
                </a:cubicBezTo>
                <a:close/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A1DBCA16-155D-A045-A921-62EF05C749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541027"/>
              </p:ext>
            </p:extLst>
          </p:nvPr>
        </p:nvGraphicFramePr>
        <p:xfrm>
          <a:off x="374379" y="5029706"/>
          <a:ext cx="2687320" cy="741680"/>
        </p:xfrm>
        <a:graphic>
          <a:graphicData uri="http://schemas.openxmlformats.org/drawingml/2006/table">
            <a:tbl>
              <a:tblPr firstRow="1" bandRow="1">
                <a:tableStyleId>{7E2C4739-FBBB-4366-BB15-B30797F0952C}</a:tableStyleId>
              </a:tblPr>
              <a:tblGrid>
                <a:gridCol w="1485243">
                  <a:extLst>
                    <a:ext uri="{9D8B030D-6E8A-4147-A177-3AD203B41FA5}">
                      <a16:colId xmlns:a16="http://schemas.microsoft.com/office/drawing/2014/main" val="3032736028"/>
                    </a:ext>
                  </a:extLst>
                </a:gridCol>
                <a:gridCol w="1202077">
                  <a:extLst>
                    <a:ext uri="{9D8B030D-6E8A-4147-A177-3AD203B41FA5}">
                      <a16:colId xmlns:a16="http://schemas.microsoft.com/office/drawing/2014/main" val="33870669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TP=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FP=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497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TN=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FN=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933544"/>
                  </a:ext>
                </a:extLst>
              </a:tr>
            </a:tbl>
          </a:graphicData>
        </a:graphic>
      </p:graphicFrame>
      <p:grpSp>
        <p:nvGrpSpPr>
          <p:cNvPr id="13" name="Gruppo 12">
            <a:extLst>
              <a:ext uri="{FF2B5EF4-FFF2-40B4-BE49-F238E27FC236}">
                <a16:creationId xmlns:a16="http://schemas.microsoft.com/office/drawing/2014/main" id="{7F5F67DB-6983-7445-B7E2-56C7AC9908D9}"/>
              </a:ext>
            </a:extLst>
          </p:cNvPr>
          <p:cNvGrpSpPr/>
          <p:nvPr/>
        </p:nvGrpSpPr>
        <p:grpSpPr>
          <a:xfrm>
            <a:off x="1178204" y="5054120"/>
            <a:ext cx="1650514" cy="692852"/>
            <a:chOff x="1058238" y="5029706"/>
            <a:chExt cx="1650514" cy="692852"/>
          </a:xfrm>
        </p:grpSpPr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638D544D-E801-2B42-A722-349012139279}"/>
                </a:ext>
              </a:extLst>
            </p:cNvPr>
            <p:cNvSpPr txBox="1"/>
            <p:nvPr/>
          </p:nvSpPr>
          <p:spPr>
            <a:xfrm>
              <a:off x="1058238" y="5029706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22</a:t>
              </a:r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8AE50B9F-B6C7-0349-BEDB-8DB73A8D54D4}"/>
                </a:ext>
              </a:extLst>
            </p:cNvPr>
            <p:cNvSpPr txBox="1"/>
            <p:nvPr/>
          </p:nvSpPr>
          <p:spPr>
            <a:xfrm>
              <a:off x="2424700" y="5045399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2</a:t>
              </a: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450E9518-6BB6-8D4E-AFC2-95F679744AB6}"/>
                </a:ext>
              </a:extLst>
            </p:cNvPr>
            <p:cNvSpPr txBox="1"/>
            <p:nvPr/>
          </p:nvSpPr>
          <p:spPr>
            <a:xfrm>
              <a:off x="1058238" y="5400546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17</a:t>
              </a:r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4321073-2BDA-474A-9B70-ACE95F3AE757}"/>
                </a:ext>
              </a:extLst>
            </p:cNvPr>
            <p:cNvSpPr txBox="1"/>
            <p:nvPr/>
          </p:nvSpPr>
          <p:spPr>
            <a:xfrm>
              <a:off x="2424700" y="541478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2</a:t>
              </a:r>
            </a:p>
          </p:txBody>
        </p:sp>
      </p:grpSp>
      <p:graphicFrame>
        <p:nvGraphicFramePr>
          <p:cNvPr id="14" name="Tabella 13">
            <a:extLst>
              <a:ext uri="{FF2B5EF4-FFF2-40B4-BE49-F238E27FC236}">
                <a16:creationId xmlns:a16="http://schemas.microsoft.com/office/drawing/2014/main" id="{CD94147F-04A2-5C45-99F7-3CCF4EDF5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445889"/>
              </p:ext>
            </p:extLst>
          </p:nvPr>
        </p:nvGraphicFramePr>
        <p:xfrm>
          <a:off x="3519711" y="4665983"/>
          <a:ext cx="3795489" cy="2001520"/>
        </p:xfrm>
        <a:graphic>
          <a:graphicData uri="http://schemas.openxmlformats.org/drawingml/2006/table">
            <a:tbl>
              <a:tblPr firstRow="1" bandRow="1">
                <a:tableStyleId>{7E2C4739-FBBB-4366-BB15-B30797F0952C}</a:tableStyleId>
              </a:tblPr>
              <a:tblGrid>
                <a:gridCol w="2110527">
                  <a:extLst>
                    <a:ext uri="{9D8B030D-6E8A-4147-A177-3AD203B41FA5}">
                      <a16:colId xmlns:a16="http://schemas.microsoft.com/office/drawing/2014/main" val="426660413"/>
                    </a:ext>
                  </a:extLst>
                </a:gridCol>
                <a:gridCol w="1684962">
                  <a:extLst>
                    <a:ext uri="{9D8B030D-6E8A-4147-A177-3AD203B41FA5}">
                      <a16:colId xmlns:a16="http://schemas.microsoft.com/office/drawing/2014/main" val="27397166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Accuracy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(22+17)/43  =0.907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13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Precison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22/24 =0.91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5247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Recall</a:t>
                      </a:r>
                      <a:r>
                        <a:rPr lang="it-IT" dirty="0"/>
                        <a:t> (TPR)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22/24=0.91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389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FScore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604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FPR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2/19 =0,10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949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152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83"/>
          <p:cNvSpPr txBox="1">
            <a:spLocks noGrp="1"/>
          </p:cNvSpPr>
          <p:nvPr>
            <p:ph type="sldNum" idx="12"/>
          </p:nvPr>
        </p:nvSpPr>
        <p:spPr>
          <a:xfrm>
            <a:off x="7957815" y="6277657"/>
            <a:ext cx="4764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70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1" name="Google Shape;771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3250" y="2027750"/>
            <a:ext cx="7937499" cy="3974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10375" y="2463200"/>
            <a:ext cx="6425601" cy="3096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3" name="Google Shape;773;p83"/>
          <p:cNvGrpSpPr/>
          <p:nvPr/>
        </p:nvGrpSpPr>
        <p:grpSpPr>
          <a:xfrm>
            <a:off x="3754813" y="5140418"/>
            <a:ext cx="2164890" cy="354959"/>
            <a:chOff x="3631259" y="4817307"/>
            <a:chExt cx="2492964" cy="436819"/>
          </a:xfrm>
        </p:grpSpPr>
        <p:cxnSp>
          <p:nvCxnSpPr>
            <p:cNvPr id="774" name="Google Shape;774;p83"/>
            <p:cNvCxnSpPr/>
            <p:nvPr/>
          </p:nvCxnSpPr>
          <p:spPr>
            <a:xfrm flipH="1">
              <a:off x="3631259" y="4817307"/>
              <a:ext cx="2492964" cy="17465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sp>
          <p:nvSpPr>
            <p:cNvPr id="775" name="Google Shape;775;p83"/>
            <p:cNvSpPr txBox="1"/>
            <p:nvPr/>
          </p:nvSpPr>
          <p:spPr>
            <a:xfrm>
              <a:off x="4162997" y="4853926"/>
              <a:ext cx="1823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imes New Roman"/>
                <a:buNone/>
              </a:pPr>
              <a:r>
                <a:rPr lang="it-IT" sz="2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L&lt;=P(x)&lt;=U</a:t>
              </a:r>
              <a:endParaRPr/>
            </a:p>
          </p:txBody>
        </p:sp>
      </p:grpSp>
      <p:grpSp>
        <p:nvGrpSpPr>
          <p:cNvPr id="776" name="Google Shape;776;p83"/>
          <p:cNvGrpSpPr/>
          <p:nvPr/>
        </p:nvGrpSpPr>
        <p:grpSpPr>
          <a:xfrm>
            <a:off x="2131573" y="5620375"/>
            <a:ext cx="3792555" cy="325203"/>
            <a:chOff x="1760538" y="5409265"/>
            <a:chExt cx="4368800" cy="400200"/>
          </a:xfrm>
        </p:grpSpPr>
        <p:cxnSp>
          <p:nvCxnSpPr>
            <p:cNvPr id="777" name="Google Shape;777;p83"/>
            <p:cNvCxnSpPr/>
            <p:nvPr/>
          </p:nvCxnSpPr>
          <p:spPr>
            <a:xfrm rot="10800000">
              <a:off x="1760538" y="5485471"/>
              <a:ext cx="4368800" cy="9526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sp>
          <p:nvSpPr>
            <p:cNvPr id="778" name="Google Shape;778;p83"/>
            <p:cNvSpPr txBox="1"/>
            <p:nvPr/>
          </p:nvSpPr>
          <p:spPr>
            <a:xfrm>
              <a:off x="2888053" y="5409265"/>
              <a:ext cx="1683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imes New Roman"/>
                <a:buNone/>
              </a:pPr>
              <a:r>
                <a:rPr lang="it-IT" sz="2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P(x)&lt;=U</a:t>
              </a:r>
              <a:endParaRPr/>
            </a:p>
          </p:txBody>
        </p:sp>
      </p:grpSp>
      <p:grpSp>
        <p:nvGrpSpPr>
          <p:cNvPr id="779" name="Google Shape;779;p83"/>
          <p:cNvGrpSpPr/>
          <p:nvPr/>
        </p:nvGrpSpPr>
        <p:grpSpPr>
          <a:xfrm>
            <a:off x="3717776" y="6072083"/>
            <a:ext cx="3792555" cy="363920"/>
            <a:chOff x="3587750" y="5964238"/>
            <a:chExt cx="4368800" cy="447296"/>
          </a:xfrm>
        </p:grpSpPr>
        <p:cxnSp>
          <p:nvCxnSpPr>
            <p:cNvPr id="780" name="Google Shape;780;p83"/>
            <p:cNvCxnSpPr/>
            <p:nvPr/>
          </p:nvCxnSpPr>
          <p:spPr>
            <a:xfrm rot="10800000">
              <a:off x="3587750" y="5964238"/>
              <a:ext cx="4368800" cy="1585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sp>
          <p:nvSpPr>
            <p:cNvPr id="781" name="Google Shape;781;p83"/>
            <p:cNvSpPr txBox="1"/>
            <p:nvPr/>
          </p:nvSpPr>
          <p:spPr>
            <a:xfrm>
              <a:off x="5390453" y="6011334"/>
              <a:ext cx="1517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imes New Roman"/>
                <a:buNone/>
              </a:pPr>
              <a:r>
                <a:rPr lang="it-IT" sz="2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P(x)&gt;=L</a:t>
              </a:r>
              <a:endParaRPr/>
            </a:p>
          </p:txBody>
        </p:sp>
      </p:grpSp>
      <p:grpSp>
        <p:nvGrpSpPr>
          <p:cNvPr id="782" name="Google Shape;782;p83"/>
          <p:cNvGrpSpPr/>
          <p:nvPr/>
        </p:nvGrpSpPr>
        <p:grpSpPr>
          <a:xfrm>
            <a:off x="2146607" y="5163235"/>
            <a:ext cx="1583253" cy="339388"/>
            <a:chOff x="1760538" y="5485483"/>
            <a:chExt cx="4368800" cy="417760"/>
          </a:xfrm>
        </p:grpSpPr>
        <p:cxnSp>
          <p:nvCxnSpPr>
            <p:cNvPr id="783" name="Google Shape;783;p83"/>
            <p:cNvCxnSpPr/>
            <p:nvPr/>
          </p:nvCxnSpPr>
          <p:spPr>
            <a:xfrm rot="10800000">
              <a:off x="1760538" y="5485483"/>
              <a:ext cx="4368800" cy="9528"/>
            </a:xfrm>
            <a:prstGeom prst="straightConnector1">
              <a:avLst/>
            </a:prstGeom>
            <a:solidFill>
              <a:schemeClr val="accent1"/>
            </a:solidFill>
            <a:ln w="57150" cap="flat" cmpd="sng">
              <a:solidFill>
                <a:srgbClr val="0000E5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sp>
          <p:nvSpPr>
            <p:cNvPr id="784" name="Google Shape;784;p83"/>
            <p:cNvSpPr txBox="1"/>
            <p:nvPr/>
          </p:nvSpPr>
          <p:spPr>
            <a:xfrm>
              <a:off x="2677805" y="5503042"/>
              <a:ext cx="3241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imes New Roman"/>
                <a:buNone/>
              </a:pPr>
              <a:r>
                <a:rPr lang="it-IT" sz="2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P(x)&lt;=L</a:t>
              </a:r>
              <a:endParaRPr/>
            </a:p>
          </p:txBody>
        </p:sp>
      </p:grpSp>
      <p:grpSp>
        <p:nvGrpSpPr>
          <p:cNvPr id="785" name="Google Shape;785;p83"/>
          <p:cNvGrpSpPr/>
          <p:nvPr/>
        </p:nvGrpSpPr>
        <p:grpSpPr>
          <a:xfrm>
            <a:off x="5974798" y="5151623"/>
            <a:ext cx="1583253" cy="339400"/>
            <a:chOff x="1760538" y="5485483"/>
            <a:chExt cx="4368800" cy="417774"/>
          </a:xfrm>
        </p:grpSpPr>
        <p:cxnSp>
          <p:nvCxnSpPr>
            <p:cNvPr id="786" name="Google Shape;786;p83"/>
            <p:cNvCxnSpPr/>
            <p:nvPr/>
          </p:nvCxnSpPr>
          <p:spPr>
            <a:xfrm rot="10800000">
              <a:off x="1760538" y="5485483"/>
              <a:ext cx="4368800" cy="9528"/>
            </a:xfrm>
            <a:prstGeom prst="straightConnector1">
              <a:avLst/>
            </a:prstGeom>
            <a:solidFill>
              <a:schemeClr val="accent1"/>
            </a:solidFill>
            <a:ln w="57150" cap="flat" cmpd="sng">
              <a:solidFill>
                <a:srgbClr val="0000E5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sp>
          <p:nvSpPr>
            <p:cNvPr id="787" name="Google Shape;787;p83"/>
            <p:cNvSpPr txBox="1"/>
            <p:nvPr/>
          </p:nvSpPr>
          <p:spPr>
            <a:xfrm>
              <a:off x="2888102" y="5503057"/>
              <a:ext cx="3241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imes New Roman"/>
                <a:buNone/>
              </a:pPr>
              <a:r>
                <a:rPr lang="it-IT" sz="2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P(x)&gt;=U</a:t>
              </a:r>
              <a:endParaRPr/>
            </a:p>
          </p:txBody>
        </p:sp>
      </p:grpSp>
      <p:sp>
        <p:nvSpPr>
          <p:cNvPr id="788" name="Google Shape;788;p83"/>
          <p:cNvSpPr txBox="1">
            <a:spLocks noGrp="1"/>
          </p:cNvSpPr>
          <p:nvPr>
            <p:ph type="title"/>
          </p:nvPr>
        </p:nvSpPr>
        <p:spPr>
          <a:xfrm>
            <a:off x="838200" y="22860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Gaussian is symmetric!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9" name="Google Shape;789;p83"/>
          <p:cNvSpPr txBox="1"/>
          <p:nvPr/>
        </p:nvSpPr>
        <p:spPr>
          <a:xfrm>
            <a:off x="419100" y="1219200"/>
            <a:ext cx="8610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 sz="2600" b="1">
                <a:latin typeface="Proxima Nova"/>
                <a:ea typeface="Proxima Nova"/>
                <a:cs typeface="Proxima Nova"/>
                <a:sym typeface="Proxima Nova"/>
              </a:rPr>
              <a:t>One-sided / Two-sided</a:t>
            </a:r>
            <a:r>
              <a:rPr lang="it-IT" sz="26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600" b="1">
                <a:latin typeface="Proxima Nova"/>
                <a:ea typeface="Proxima Nova"/>
                <a:cs typeface="Proxima Nova"/>
                <a:sym typeface="Proxima Nova"/>
              </a:rPr>
              <a:t>bounds</a:t>
            </a:r>
            <a:r>
              <a:rPr lang="it-IT" sz="2600">
                <a:latin typeface="Proxima Nova"/>
                <a:ea typeface="Proxima Nova"/>
                <a:cs typeface="Proxima Nova"/>
                <a:sym typeface="Proxima Nova"/>
              </a:rPr>
              <a:t>: The Gaussian distribution</a:t>
            </a:r>
            <a:r>
              <a:rPr lang="it-IT" sz="2600" b="1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600">
                <a:latin typeface="Proxima Nova"/>
                <a:ea typeface="Proxima Nova"/>
                <a:cs typeface="Proxima Nova"/>
                <a:sym typeface="Proxima Nova"/>
              </a:rPr>
              <a:t>is symmetric and its </a:t>
            </a:r>
            <a:r>
              <a:rPr lang="it-IT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total area is 100% (of the probability mass).</a:t>
            </a:r>
            <a:endParaRPr sz="2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8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Example: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 sz="3200">
                <a:latin typeface="Proxima Nova"/>
                <a:ea typeface="Proxima Nova"/>
                <a:cs typeface="Proxima Nova"/>
                <a:sym typeface="Proxima Nova"/>
              </a:rPr>
              <a:t>One/Two-</a:t>
            </a:r>
            <a:r>
              <a:rPr lang="it-IT" sz="3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Sided</a:t>
            </a:r>
            <a:endParaRPr sz="3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5" name="Google Shape;795;p84"/>
          <p:cNvSpPr txBox="1">
            <a:spLocks noGrp="1"/>
          </p:cNvSpPr>
          <p:nvPr>
            <p:ph type="body" idx="1"/>
          </p:nvPr>
        </p:nvSpPr>
        <p:spPr>
          <a:xfrm>
            <a:off x="150775" y="3891225"/>
            <a:ext cx="5622900" cy="21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Char char="●"/>
            </a:pPr>
            <a:r>
              <a:rPr lang="it-IT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There is a 97.5% (95+2.5=97.5) probability that: </a:t>
            </a:r>
            <a:r>
              <a:rPr lang="it-IT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000" baseline="-25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</a:t>
            </a:r>
            <a:r>
              <a:rPr lang="it-IT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&lt; 0.34</a:t>
            </a:r>
            <a:endParaRPr sz="2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Char char="●"/>
            </a:pPr>
            <a:r>
              <a:rPr lang="it-IT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There is a 97.5% (95+2.5=97.5)  probability that: </a:t>
            </a:r>
            <a:r>
              <a:rPr lang="it-IT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000" baseline="-25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</a:t>
            </a:r>
            <a:r>
              <a:rPr lang="it-IT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&gt; 0.11</a:t>
            </a:r>
            <a:endParaRPr sz="2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6" name="Google Shape;796;p84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/>
              <a:t>71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97" name="Google Shape;797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73675" y="4022925"/>
            <a:ext cx="3065463" cy="20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84"/>
          <p:cNvSpPr txBox="1"/>
          <p:nvPr/>
        </p:nvSpPr>
        <p:spPr>
          <a:xfrm>
            <a:off x="152400" y="990600"/>
            <a:ext cx="89241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 the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previous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emotion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recognition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we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said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that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with 95%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probability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(the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confidence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), the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true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it-IT" sz="2300" dirty="0" err="1">
                <a:latin typeface="Proxima Nova"/>
                <a:ea typeface="Proxima Nova"/>
                <a:cs typeface="Proxima Nova"/>
                <a:sym typeface="Proxima Nova"/>
              </a:rPr>
              <a:t>i.e</a:t>
            </a:r>
            <a:r>
              <a:rPr lang="it-IT" sz="23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000" baseline="-25000" dirty="0" err="1">
                <a:latin typeface="Proxima Nova"/>
                <a:ea typeface="Proxima Nova"/>
                <a:cs typeface="Proxima Nova"/>
                <a:sym typeface="Proxima Nova"/>
              </a:rPr>
              <a:t>D</a:t>
            </a:r>
            <a:r>
              <a:rPr lang="it-IT" sz="2300" dirty="0">
                <a:latin typeface="Proxima Nova"/>
                <a:ea typeface="Proxima Nova"/>
                <a:cs typeface="Proxima Nova"/>
                <a:sym typeface="Proxima Nova"/>
              </a:rPr>
              <a:t> )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lies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in the [0.11,0.34]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interval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Char char="●"/>
            </a:pPr>
            <a:r>
              <a:rPr lang="it-IT" sz="2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There</a:t>
            </a:r>
            <a:r>
              <a:rPr lang="it-IT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 5% </a:t>
            </a:r>
            <a:r>
              <a:rPr lang="it-IT" sz="2000" b="1" dirty="0">
                <a:latin typeface="Proxima Nova"/>
                <a:ea typeface="Proxima Nova"/>
                <a:cs typeface="Proxima Nova"/>
                <a:sym typeface="Proxima Nova"/>
              </a:rPr>
              <a:t>(100-95=5) </a:t>
            </a:r>
            <a:r>
              <a:rPr lang="it-IT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area </a:t>
            </a:r>
            <a:r>
              <a:rPr lang="it-IT" sz="2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outside</a:t>
            </a:r>
            <a:r>
              <a:rPr lang="it-IT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this</a:t>
            </a:r>
            <a:r>
              <a:rPr lang="it-IT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interval</a:t>
            </a:r>
            <a:r>
              <a:rPr lang="it-IT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of </a:t>
            </a:r>
            <a:r>
              <a:rPr lang="it-IT" sz="2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which</a:t>
            </a:r>
            <a:r>
              <a:rPr lang="it-IT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2.5% to the </a:t>
            </a:r>
            <a:r>
              <a:rPr lang="it-IT" sz="2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left</a:t>
            </a:r>
            <a:r>
              <a:rPr lang="it-IT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and 2.5% to the right (due to </a:t>
            </a:r>
            <a:r>
              <a:rPr lang="it-IT" sz="2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symmetry</a:t>
            </a:r>
            <a:r>
              <a:rPr lang="it-IT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20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Char char="●"/>
            </a:pPr>
            <a:r>
              <a:rPr lang="it-IT" sz="2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Therefore</a:t>
            </a:r>
            <a:r>
              <a:rPr lang="it-IT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sz="2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we</a:t>
            </a:r>
            <a:r>
              <a:rPr lang="it-IT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can </a:t>
            </a:r>
            <a:r>
              <a:rPr lang="it-IT" sz="2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also</a:t>
            </a:r>
            <a:r>
              <a:rPr lang="it-IT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say</a:t>
            </a:r>
            <a:r>
              <a:rPr lang="it-IT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that</a:t>
            </a:r>
            <a:r>
              <a:rPr lang="it-IT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there</a:t>
            </a:r>
            <a:r>
              <a:rPr lang="it-IT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 2.5% </a:t>
            </a:r>
            <a:r>
              <a:rPr lang="it-IT" sz="2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probability</a:t>
            </a:r>
            <a:r>
              <a:rPr lang="it-IT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that</a:t>
            </a:r>
            <a:r>
              <a:rPr lang="it-IT" sz="20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000" baseline="-25000" dirty="0" err="1">
                <a:latin typeface="Proxima Nova"/>
                <a:ea typeface="Proxima Nova"/>
                <a:cs typeface="Proxima Nova"/>
                <a:sym typeface="Proxima Nova"/>
              </a:rPr>
              <a:t>D</a:t>
            </a:r>
            <a:r>
              <a:rPr lang="it-IT" sz="2000" b="1" dirty="0">
                <a:latin typeface="Proxima Nova"/>
                <a:ea typeface="Proxima Nova"/>
                <a:cs typeface="Proxima Nova"/>
                <a:sym typeface="Proxima Nova"/>
              </a:rPr>
              <a:t> &gt; </a:t>
            </a:r>
            <a:r>
              <a:rPr lang="it-IT" sz="2000" dirty="0">
                <a:latin typeface="Proxima Nova"/>
                <a:ea typeface="Proxima Nova"/>
                <a:cs typeface="Proxima Nova"/>
                <a:sym typeface="Proxima Nova"/>
              </a:rPr>
              <a:t>0.34 (the </a:t>
            </a:r>
            <a:r>
              <a:rPr lang="it-IT" sz="2000" dirty="0" err="1">
                <a:latin typeface="Proxima Nova"/>
                <a:ea typeface="Proxima Nova"/>
                <a:cs typeface="Proxima Nova"/>
                <a:sym typeface="Proxima Nova"/>
              </a:rPr>
              <a:t>upper</a:t>
            </a:r>
            <a:r>
              <a:rPr lang="it-IT" sz="20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latin typeface="Proxima Nova"/>
                <a:ea typeface="Proxima Nova"/>
                <a:cs typeface="Proxima Nova"/>
                <a:sym typeface="Proxima Nova"/>
              </a:rPr>
              <a:t>bound</a:t>
            </a:r>
            <a:r>
              <a:rPr lang="it-IT" sz="2000" dirty="0">
                <a:latin typeface="Proxima Nova"/>
                <a:ea typeface="Proxima Nova"/>
                <a:cs typeface="Proxima Nova"/>
                <a:sym typeface="Proxima Nova"/>
              </a:rPr>
              <a:t> UB) and 2.5% </a:t>
            </a:r>
            <a:r>
              <a:rPr lang="it-IT" sz="2000" dirty="0" err="1">
                <a:latin typeface="Proxima Nova"/>
                <a:ea typeface="Proxima Nova"/>
                <a:cs typeface="Proxima Nova"/>
                <a:sym typeface="Proxima Nova"/>
              </a:rPr>
              <a:t>probability</a:t>
            </a:r>
            <a:r>
              <a:rPr lang="it-IT" sz="20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latin typeface="Proxima Nova"/>
                <a:ea typeface="Proxima Nova"/>
                <a:cs typeface="Proxima Nova"/>
                <a:sym typeface="Proxima Nova"/>
              </a:rPr>
              <a:t>that</a:t>
            </a:r>
            <a:r>
              <a:rPr lang="it-IT" sz="20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000" baseline="-25000" dirty="0" err="1">
                <a:latin typeface="Proxima Nova"/>
                <a:ea typeface="Proxima Nova"/>
                <a:cs typeface="Proxima Nova"/>
                <a:sym typeface="Proxima Nova"/>
              </a:rPr>
              <a:t>D</a:t>
            </a:r>
            <a:r>
              <a:rPr lang="it-IT" sz="2000" dirty="0">
                <a:latin typeface="Proxima Nova"/>
                <a:ea typeface="Proxima Nova"/>
                <a:cs typeface="Proxima Nova"/>
                <a:sym typeface="Proxima Nova"/>
              </a:rPr>
              <a:t> &lt; 0.11 (</a:t>
            </a:r>
            <a:r>
              <a:rPr lang="it-IT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</a:t>
            </a:r>
            <a:r>
              <a:rPr lang="it-IT" sz="2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lower</a:t>
            </a:r>
            <a:r>
              <a:rPr lang="it-IT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bound</a:t>
            </a:r>
            <a:r>
              <a:rPr lang="it-IT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LB)  </a:t>
            </a:r>
            <a:endParaRPr sz="20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85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Issues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4" name="Google Shape;804;p85"/>
          <p:cNvSpPr txBox="1">
            <a:spLocks noGrp="1"/>
          </p:cNvSpPr>
          <p:nvPr>
            <p:ph type="body" idx="1"/>
          </p:nvPr>
        </p:nvSpPr>
        <p:spPr>
          <a:xfrm>
            <a:off x="329875" y="1219200"/>
            <a:ext cx="8509200" cy="46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Proxima Nova"/>
              <a:buAutoNum type="arabicPeriod"/>
            </a:pPr>
            <a:r>
              <a:rPr lang="it-IT" sz="29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Which</a:t>
            </a:r>
            <a:r>
              <a:rPr lang="it-IT" sz="29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performance </a:t>
            </a:r>
            <a:r>
              <a:rPr lang="it-IT" sz="29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measure</a:t>
            </a:r>
            <a:r>
              <a:rPr lang="it-IT" sz="29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9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we</a:t>
            </a:r>
            <a:r>
              <a:rPr lang="it-IT" sz="29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9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should</a:t>
            </a:r>
            <a:r>
              <a:rPr lang="it-IT" sz="29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use?</a:t>
            </a:r>
            <a:endParaRPr sz="29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925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Proxima Nova"/>
              <a:buAutoNum type="arabicPeriod"/>
            </a:pPr>
            <a:r>
              <a:rPr lang="it-IT" sz="29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How </a:t>
            </a:r>
            <a:r>
              <a:rPr lang="it-IT" sz="29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well</a:t>
            </a:r>
            <a:r>
              <a:rPr lang="it-IT" sz="29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can a </a:t>
            </a:r>
            <a:r>
              <a:rPr lang="it-IT" sz="29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classifier</a:t>
            </a:r>
            <a:r>
              <a:rPr lang="it-IT" sz="29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be </a:t>
            </a:r>
            <a:r>
              <a:rPr lang="it-IT" sz="29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expected</a:t>
            </a:r>
            <a:r>
              <a:rPr lang="it-IT" sz="29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to </a:t>
            </a:r>
            <a:r>
              <a:rPr lang="it-IT" sz="29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perform</a:t>
            </a:r>
            <a:r>
              <a:rPr lang="it-IT" sz="29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on “</a:t>
            </a:r>
            <a:r>
              <a:rPr lang="it-IT" sz="29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novel</a:t>
            </a:r>
            <a:r>
              <a:rPr lang="it-IT" sz="29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” data, </a:t>
            </a:r>
            <a:r>
              <a:rPr lang="it-IT" sz="29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not</a:t>
            </a:r>
            <a:r>
              <a:rPr lang="it-IT" sz="29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9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used</a:t>
            </a:r>
            <a:r>
              <a:rPr lang="it-IT" sz="29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for training?</a:t>
            </a:r>
            <a:endParaRPr sz="29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925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Proxima Nova"/>
              <a:buAutoNum type="arabicPeriod"/>
            </a:pPr>
            <a:r>
              <a:rPr lang="it-IT" sz="29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Since</a:t>
            </a:r>
            <a:r>
              <a:rPr lang="it-IT" sz="29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 performance </a:t>
            </a:r>
            <a:r>
              <a:rPr lang="it-IT" sz="29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measure</a:t>
            </a:r>
            <a:r>
              <a:rPr lang="it-IT" sz="29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9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9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an estimate on a sample, </a:t>
            </a:r>
            <a:r>
              <a:rPr lang="it-IT" sz="29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how</a:t>
            </a:r>
            <a:r>
              <a:rPr lang="it-IT" sz="29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accurate </a:t>
            </a:r>
            <a:r>
              <a:rPr lang="it-IT" sz="29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9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9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our</a:t>
            </a:r>
            <a:r>
              <a:rPr lang="it-IT" sz="29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estimate?</a:t>
            </a:r>
            <a:endParaRPr sz="29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925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Proxima Nova"/>
              <a:buAutoNum type="arabicPeriod"/>
            </a:pPr>
            <a:r>
              <a:rPr lang="it-IT" sz="29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How to compare performances of </a:t>
            </a:r>
            <a:r>
              <a:rPr lang="it-IT" sz="29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different</a:t>
            </a:r>
            <a:r>
              <a:rPr lang="it-IT" sz="29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9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hypotheses</a:t>
            </a:r>
            <a:r>
              <a:rPr lang="it-IT" sz="29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or </a:t>
            </a:r>
            <a:r>
              <a:rPr lang="it-IT" sz="29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those</a:t>
            </a:r>
            <a:r>
              <a:rPr lang="it-IT" sz="29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of </a:t>
            </a:r>
            <a:r>
              <a:rPr lang="it-IT" sz="29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different</a:t>
            </a:r>
            <a:r>
              <a:rPr lang="it-IT" sz="29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9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classifiers</a:t>
            </a:r>
            <a:r>
              <a:rPr lang="it-IT" sz="29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endParaRPr sz="2900" b="1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5" name="Google Shape;805;p85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>
                <a:latin typeface="Proxima Nova"/>
                <a:ea typeface="Proxima Nova"/>
                <a:cs typeface="Proxima Nova"/>
                <a:sym typeface="Proxima Nova"/>
              </a:rPr>
              <a:t>72</a:t>
            </a:fld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86"/>
          <p:cNvSpPr txBox="1">
            <a:spLocks noGrp="1"/>
          </p:cNvSpPr>
          <p:nvPr>
            <p:ph type="sldNum" idx="12"/>
          </p:nvPr>
        </p:nvSpPr>
        <p:spPr>
          <a:xfrm>
            <a:off x="8442325" y="6400800"/>
            <a:ext cx="396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/>
              <a:t>73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1" name="Google Shape;811;p86"/>
          <p:cNvSpPr txBox="1">
            <a:spLocks noGrp="1"/>
          </p:cNvSpPr>
          <p:nvPr>
            <p:ph type="body" idx="1"/>
          </p:nvPr>
        </p:nvSpPr>
        <p:spPr>
          <a:xfrm>
            <a:off x="248675" y="1219200"/>
            <a:ext cx="8590500" cy="27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When evaluating two hypotheses (e.g. using different hyper-parameters on the </a:t>
            </a:r>
            <a:r>
              <a:rPr lang="it-IT" sz="23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same ML algorithm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), their observed ordering concerning accuracy </a:t>
            </a:r>
            <a:r>
              <a:rPr lang="it-IT" sz="23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may or may not 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reflect the ordering of their </a:t>
            </a:r>
            <a:r>
              <a:rPr lang="it-IT" sz="23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true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accuracies.</a:t>
            </a:r>
            <a:endParaRPr sz="23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lvl="1" indent="-2794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roxima Nova"/>
              <a:buChar char="●"/>
            </a:pP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Assume </a:t>
            </a:r>
            <a:r>
              <a:rPr lang="it-IT" sz="2300" i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</a:t>
            </a:r>
            <a:r>
              <a:rPr lang="it-IT" sz="2300" baseline="-25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is tested on the test-set </a:t>
            </a:r>
            <a:r>
              <a:rPr lang="it-IT" sz="2300" i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2300" baseline="-25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of size </a:t>
            </a:r>
            <a:r>
              <a:rPr lang="it-IT" sz="2300" i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</a:t>
            </a:r>
            <a:r>
              <a:rPr lang="it-IT" sz="2300" baseline="-25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23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lvl="1" indent="-2794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roxima Nova"/>
              <a:buChar char="●"/>
            </a:pP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Assume </a:t>
            </a:r>
            <a:r>
              <a:rPr lang="it-IT" sz="2300" i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</a:t>
            </a:r>
            <a:r>
              <a:rPr lang="it-IT" sz="2300" baseline="-25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is tested on the test-set</a:t>
            </a:r>
            <a:r>
              <a:rPr lang="it-IT" sz="2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i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2300" baseline="-25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of size </a:t>
            </a:r>
            <a:r>
              <a:rPr lang="it-IT" sz="2300" i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</a:t>
            </a:r>
            <a:r>
              <a:rPr lang="it-IT" sz="2300" baseline="-25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2300" baseline="-25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12" name="Google Shape;812;p86"/>
          <p:cNvCxnSpPr/>
          <p:nvPr/>
        </p:nvCxnSpPr>
        <p:spPr>
          <a:xfrm>
            <a:off x="1490663" y="3776663"/>
            <a:ext cx="11112" cy="2170112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813" name="Google Shape;813;p86"/>
          <p:cNvCxnSpPr/>
          <p:nvPr/>
        </p:nvCxnSpPr>
        <p:spPr>
          <a:xfrm>
            <a:off x="1490663" y="5946775"/>
            <a:ext cx="6362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14" name="Google Shape;814;p86"/>
          <p:cNvSpPr txBox="1"/>
          <p:nvPr/>
        </p:nvSpPr>
        <p:spPr>
          <a:xfrm rot="-5400000">
            <a:off x="544513" y="4764087"/>
            <a:ext cx="140335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</a:t>
            </a:r>
            <a:r>
              <a:rPr lang="it-IT" sz="2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error</a:t>
            </a:r>
            <a:r>
              <a:rPr lang="it-IT" sz="2000" i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it-IT" sz="2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))</a:t>
            </a:r>
            <a:endParaRPr/>
          </a:p>
        </p:txBody>
      </p:sp>
      <p:sp>
        <p:nvSpPr>
          <p:cNvPr id="815" name="Google Shape;815;p86"/>
          <p:cNvSpPr txBox="1"/>
          <p:nvPr/>
        </p:nvSpPr>
        <p:spPr>
          <a:xfrm>
            <a:off x="6675454" y="5922975"/>
            <a:ext cx="14727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it-IT" sz="2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error</a:t>
            </a:r>
            <a:r>
              <a:rPr lang="it-IT" sz="2000" i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it-IT" sz="2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</p:txBody>
      </p:sp>
      <p:grpSp>
        <p:nvGrpSpPr>
          <p:cNvPr id="816" name="Google Shape;816;p86"/>
          <p:cNvGrpSpPr/>
          <p:nvPr/>
        </p:nvGrpSpPr>
        <p:grpSpPr>
          <a:xfrm>
            <a:off x="1474788" y="4573588"/>
            <a:ext cx="3967162" cy="1325562"/>
            <a:chOff x="1697" y="3089"/>
            <a:chExt cx="2499" cy="835"/>
          </a:xfrm>
        </p:grpSpPr>
        <p:sp>
          <p:nvSpPr>
            <p:cNvPr id="817" name="Google Shape;817;p86"/>
            <p:cNvSpPr/>
            <p:nvPr/>
          </p:nvSpPr>
          <p:spPr>
            <a:xfrm>
              <a:off x="1697" y="3095"/>
              <a:ext cx="1252" cy="829"/>
            </a:xfrm>
            <a:custGeom>
              <a:avLst/>
              <a:gdLst/>
              <a:ahLst/>
              <a:cxnLst/>
              <a:rect l="l" t="t" r="r" b="b"/>
              <a:pathLst>
                <a:path w="1252" h="829" extrusionOk="0">
                  <a:moveTo>
                    <a:pt x="0" y="829"/>
                  </a:moveTo>
                  <a:cubicBezTo>
                    <a:pt x="150" y="810"/>
                    <a:pt x="300" y="792"/>
                    <a:pt x="392" y="776"/>
                  </a:cubicBezTo>
                  <a:cubicBezTo>
                    <a:pt x="484" y="760"/>
                    <a:pt x="485" y="772"/>
                    <a:pt x="553" y="730"/>
                  </a:cubicBezTo>
                  <a:cubicBezTo>
                    <a:pt x="621" y="688"/>
                    <a:pt x="739" y="592"/>
                    <a:pt x="799" y="522"/>
                  </a:cubicBezTo>
                  <a:cubicBezTo>
                    <a:pt x="859" y="452"/>
                    <a:pt x="881" y="368"/>
                    <a:pt x="914" y="307"/>
                  </a:cubicBezTo>
                  <a:cubicBezTo>
                    <a:pt x="947" y="246"/>
                    <a:pt x="968" y="196"/>
                    <a:pt x="999" y="154"/>
                  </a:cubicBezTo>
                  <a:cubicBezTo>
                    <a:pt x="1030" y="112"/>
                    <a:pt x="1057" y="80"/>
                    <a:pt x="1099" y="54"/>
                  </a:cubicBezTo>
                  <a:cubicBezTo>
                    <a:pt x="1141" y="28"/>
                    <a:pt x="1196" y="14"/>
                    <a:pt x="1252" y="0"/>
                  </a:cubicBezTo>
                </a:path>
              </a:pathLst>
            </a:cu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18" name="Google Shape;818;p86"/>
            <p:cNvSpPr/>
            <p:nvPr/>
          </p:nvSpPr>
          <p:spPr>
            <a:xfrm flipH="1">
              <a:off x="2944" y="3089"/>
              <a:ext cx="1252" cy="829"/>
            </a:xfrm>
            <a:custGeom>
              <a:avLst/>
              <a:gdLst/>
              <a:ahLst/>
              <a:cxnLst/>
              <a:rect l="l" t="t" r="r" b="b"/>
              <a:pathLst>
                <a:path w="1252" h="829" extrusionOk="0">
                  <a:moveTo>
                    <a:pt x="0" y="829"/>
                  </a:moveTo>
                  <a:cubicBezTo>
                    <a:pt x="150" y="810"/>
                    <a:pt x="300" y="792"/>
                    <a:pt x="392" y="776"/>
                  </a:cubicBezTo>
                  <a:cubicBezTo>
                    <a:pt x="484" y="760"/>
                    <a:pt x="485" y="772"/>
                    <a:pt x="553" y="730"/>
                  </a:cubicBezTo>
                  <a:cubicBezTo>
                    <a:pt x="621" y="688"/>
                    <a:pt x="739" y="592"/>
                    <a:pt x="799" y="522"/>
                  </a:cubicBezTo>
                  <a:cubicBezTo>
                    <a:pt x="859" y="452"/>
                    <a:pt x="881" y="368"/>
                    <a:pt x="914" y="307"/>
                  </a:cubicBezTo>
                  <a:cubicBezTo>
                    <a:pt x="947" y="246"/>
                    <a:pt x="968" y="196"/>
                    <a:pt x="999" y="154"/>
                  </a:cubicBezTo>
                  <a:cubicBezTo>
                    <a:pt x="1030" y="112"/>
                    <a:pt x="1057" y="80"/>
                    <a:pt x="1099" y="54"/>
                  </a:cubicBezTo>
                  <a:cubicBezTo>
                    <a:pt x="1141" y="28"/>
                    <a:pt x="1196" y="14"/>
                    <a:pt x="1252" y="0"/>
                  </a:cubicBezTo>
                </a:path>
              </a:pathLst>
            </a:cu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819" name="Google Shape;819;p86"/>
          <p:cNvGrpSpPr/>
          <p:nvPr/>
        </p:nvGrpSpPr>
        <p:grpSpPr>
          <a:xfrm>
            <a:off x="2370138" y="4592638"/>
            <a:ext cx="3967162" cy="1325562"/>
            <a:chOff x="1697" y="3089"/>
            <a:chExt cx="2499" cy="835"/>
          </a:xfrm>
        </p:grpSpPr>
        <p:sp>
          <p:nvSpPr>
            <p:cNvPr id="820" name="Google Shape;820;p86"/>
            <p:cNvSpPr/>
            <p:nvPr/>
          </p:nvSpPr>
          <p:spPr>
            <a:xfrm>
              <a:off x="1697" y="3095"/>
              <a:ext cx="1252" cy="829"/>
            </a:xfrm>
            <a:custGeom>
              <a:avLst/>
              <a:gdLst/>
              <a:ahLst/>
              <a:cxnLst/>
              <a:rect l="l" t="t" r="r" b="b"/>
              <a:pathLst>
                <a:path w="1252" h="829" extrusionOk="0">
                  <a:moveTo>
                    <a:pt x="0" y="829"/>
                  </a:moveTo>
                  <a:cubicBezTo>
                    <a:pt x="150" y="810"/>
                    <a:pt x="300" y="792"/>
                    <a:pt x="392" y="776"/>
                  </a:cubicBezTo>
                  <a:cubicBezTo>
                    <a:pt x="484" y="760"/>
                    <a:pt x="485" y="772"/>
                    <a:pt x="553" y="730"/>
                  </a:cubicBezTo>
                  <a:cubicBezTo>
                    <a:pt x="621" y="688"/>
                    <a:pt x="739" y="592"/>
                    <a:pt x="799" y="522"/>
                  </a:cubicBezTo>
                  <a:cubicBezTo>
                    <a:pt x="859" y="452"/>
                    <a:pt x="881" y="368"/>
                    <a:pt x="914" y="307"/>
                  </a:cubicBezTo>
                  <a:cubicBezTo>
                    <a:pt x="947" y="246"/>
                    <a:pt x="968" y="196"/>
                    <a:pt x="999" y="154"/>
                  </a:cubicBezTo>
                  <a:cubicBezTo>
                    <a:pt x="1030" y="112"/>
                    <a:pt x="1057" y="80"/>
                    <a:pt x="1099" y="54"/>
                  </a:cubicBezTo>
                  <a:cubicBezTo>
                    <a:pt x="1141" y="28"/>
                    <a:pt x="1196" y="14"/>
                    <a:pt x="1252" y="0"/>
                  </a:cubicBezTo>
                </a:path>
              </a:pathLst>
            </a:cu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1" name="Google Shape;821;p86"/>
            <p:cNvSpPr/>
            <p:nvPr/>
          </p:nvSpPr>
          <p:spPr>
            <a:xfrm flipH="1">
              <a:off x="2944" y="3089"/>
              <a:ext cx="1252" cy="829"/>
            </a:xfrm>
            <a:custGeom>
              <a:avLst/>
              <a:gdLst/>
              <a:ahLst/>
              <a:cxnLst/>
              <a:rect l="l" t="t" r="r" b="b"/>
              <a:pathLst>
                <a:path w="1252" h="829" extrusionOk="0">
                  <a:moveTo>
                    <a:pt x="0" y="829"/>
                  </a:moveTo>
                  <a:cubicBezTo>
                    <a:pt x="150" y="810"/>
                    <a:pt x="300" y="792"/>
                    <a:pt x="392" y="776"/>
                  </a:cubicBezTo>
                  <a:cubicBezTo>
                    <a:pt x="484" y="760"/>
                    <a:pt x="485" y="772"/>
                    <a:pt x="553" y="730"/>
                  </a:cubicBezTo>
                  <a:cubicBezTo>
                    <a:pt x="621" y="688"/>
                    <a:pt x="739" y="592"/>
                    <a:pt x="799" y="522"/>
                  </a:cubicBezTo>
                  <a:cubicBezTo>
                    <a:pt x="859" y="452"/>
                    <a:pt x="881" y="368"/>
                    <a:pt x="914" y="307"/>
                  </a:cubicBezTo>
                  <a:cubicBezTo>
                    <a:pt x="947" y="246"/>
                    <a:pt x="968" y="196"/>
                    <a:pt x="999" y="154"/>
                  </a:cubicBezTo>
                  <a:cubicBezTo>
                    <a:pt x="1030" y="112"/>
                    <a:pt x="1057" y="80"/>
                    <a:pt x="1099" y="54"/>
                  </a:cubicBezTo>
                  <a:cubicBezTo>
                    <a:pt x="1141" y="28"/>
                    <a:pt x="1196" y="14"/>
                    <a:pt x="1252" y="0"/>
                  </a:cubicBezTo>
                </a:path>
              </a:pathLst>
            </a:cu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822" name="Google Shape;822;p86"/>
          <p:cNvSpPr txBox="1"/>
          <p:nvPr/>
        </p:nvSpPr>
        <p:spPr>
          <a:xfrm>
            <a:off x="2389188" y="4210050"/>
            <a:ext cx="1312862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it-IT" sz="2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error</a:t>
            </a:r>
            <a:r>
              <a:rPr lang="it-IT" sz="2000" i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it-IT" sz="20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it-IT" sz="2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it-IT" sz="20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</p:txBody>
      </p:sp>
      <p:sp>
        <p:nvSpPr>
          <p:cNvPr id="823" name="Google Shape;823;p86"/>
          <p:cNvSpPr txBox="1"/>
          <p:nvPr/>
        </p:nvSpPr>
        <p:spPr>
          <a:xfrm>
            <a:off x="4271963" y="4167188"/>
            <a:ext cx="13493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it-IT" sz="2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error</a:t>
            </a:r>
            <a:r>
              <a:rPr lang="it-IT" sz="2000" i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S2</a:t>
            </a: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it-IT" sz="2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it-IT" sz="20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</p:txBody>
      </p:sp>
      <p:cxnSp>
        <p:nvCxnSpPr>
          <p:cNvPr id="824" name="Google Shape;824;p86"/>
          <p:cNvCxnSpPr/>
          <p:nvPr/>
        </p:nvCxnSpPr>
        <p:spPr>
          <a:xfrm flipH="1">
            <a:off x="4506913" y="4645025"/>
            <a:ext cx="4762" cy="1306513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5" name="Google Shape;825;p86"/>
          <p:cNvCxnSpPr/>
          <p:nvPr/>
        </p:nvCxnSpPr>
        <p:spPr>
          <a:xfrm>
            <a:off x="3663950" y="4638675"/>
            <a:ext cx="4763" cy="1306513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6" name="Google Shape;826;p86"/>
          <p:cNvSpPr txBox="1"/>
          <p:nvPr/>
        </p:nvSpPr>
        <p:spPr>
          <a:xfrm>
            <a:off x="2909901" y="6232525"/>
            <a:ext cx="37656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Observe </a:t>
            </a:r>
            <a:r>
              <a:rPr lang="it-IT" sz="2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it-IT" sz="20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more accurate than </a:t>
            </a:r>
            <a:r>
              <a:rPr lang="it-IT" sz="2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it-IT" sz="20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/>
          </a:p>
        </p:txBody>
      </p:sp>
      <p:sp>
        <p:nvSpPr>
          <p:cNvPr id="827" name="Google Shape;827;p86"/>
          <p:cNvSpPr txBox="1">
            <a:spLocks noGrp="1"/>
          </p:cNvSpPr>
          <p:nvPr>
            <p:ph type="title"/>
          </p:nvPr>
        </p:nvSpPr>
        <p:spPr>
          <a:xfrm>
            <a:off x="191300" y="76200"/>
            <a:ext cx="8847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Comparing 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Two Learned Hypotheses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8" name="Google Shape;828;p86"/>
          <p:cNvSpPr txBox="1"/>
          <p:nvPr/>
        </p:nvSpPr>
        <p:spPr>
          <a:xfrm>
            <a:off x="7816800" y="205200"/>
            <a:ext cx="10986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it-IT" sz="6000" b="1">
                <a:latin typeface="Proxima Nova"/>
                <a:ea typeface="Proxima Nova"/>
                <a:cs typeface="Proxima Nova"/>
                <a:sym typeface="Proxima Nova"/>
              </a:rPr>
              <a:t>1 </a:t>
            </a:r>
            <a:endParaRPr sz="60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29" name="Google Shape;829;p86"/>
          <p:cNvCxnSpPr/>
          <p:nvPr/>
        </p:nvCxnSpPr>
        <p:spPr>
          <a:xfrm rot="10800000">
            <a:off x="3701525" y="6016200"/>
            <a:ext cx="267900" cy="2679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30" name="Google Shape;830;p86"/>
          <p:cNvCxnSpPr/>
          <p:nvPr/>
        </p:nvCxnSpPr>
        <p:spPr>
          <a:xfrm rot="10800000">
            <a:off x="4562325" y="5958975"/>
            <a:ext cx="1578300" cy="3921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87"/>
          <p:cNvSpPr txBox="1">
            <a:spLocks noGrp="1"/>
          </p:cNvSpPr>
          <p:nvPr>
            <p:ph type="sldNum" idx="12"/>
          </p:nvPr>
        </p:nvSpPr>
        <p:spPr>
          <a:xfrm>
            <a:off x="8254475" y="6400800"/>
            <a:ext cx="584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/>
              <a:t>74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6" name="Google Shape;836;p87"/>
          <p:cNvSpPr txBox="1">
            <a:spLocks noGrp="1"/>
          </p:cNvSpPr>
          <p:nvPr>
            <p:ph type="title"/>
          </p:nvPr>
        </p:nvSpPr>
        <p:spPr>
          <a:xfrm>
            <a:off x="191300" y="76200"/>
            <a:ext cx="8847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Comparing 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Two Learned Hypotheses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37" name="Google Shape;837;p87"/>
          <p:cNvCxnSpPr/>
          <p:nvPr/>
        </p:nvCxnSpPr>
        <p:spPr>
          <a:xfrm>
            <a:off x="1490663" y="3776663"/>
            <a:ext cx="11112" cy="2170112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838" name="Google Shape;838;p87"/>
          <p:cNvCxnSpPr/>
          <p:nvPr/>
        </p:nvCxnSpPr>
        <p:spPr>
          <a:xfrm>
            <a:off x="1490663" y="5946775"/>
            <a:ext cx="6362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9" name="Google Shape;839;p87"/>
          <p:cNvSpPr txBox="1"/>
          <p:nvPr/>
        </p:nvSpPr>
        <p:spPr>
          <a:xfrm rot="-5400000">
            <a:off x="544513" y="4764087"/>
            <a:ext cx="140335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</a:t>
            </a:r>
            <a:r>
              <a:rPr lang="it-IT" sz="2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error</a:t>
            </a:r>
            <a:r>
              <a:rPr lang="it-IT" sz="2000" i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it-IT" sz="2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))</a:t>
            </a:r>
            <a:endParaRPr/>
          </a:p>
        </p:txBody>
      </p:sp>
      <p:sp>
        <p:nvSpPr>
          <p:cNvPr id="840" name="Google Shape;840;p87"/>
          <p:cNvSpPr txBox="1"/>
          <p:nvPr/>
        </p:nvSpPr>
        <p:spPr>
          <a:xfrm>
            <a:off x="6675452" y="5922975"/>
            <a:ext cx="13128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it-IT" sz="2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error</a:t>
            </a:r>
            <a:r>
              <a:rPr lang="it-IT" sz="2000" i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it-IT" sz="2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</p:txBody>
      </p:sp>
      <p:grpSp>
        <p:nvGrpSpPr>
          <p:cNvPr id="841" name="Google Shape;841;p87"/>
          <p:cNvGrpSpPr/>
          <p:nvPr/>
        </p:nvGrpSpPr>
        <p:grpSpPr>
          <a:xfrm>
            <a:off x="1474788" y="4573588"/>
            <a:ext cx="3967162" cy="1325562"/>
            <a:chOff x="1697" y="3089"/>
            <a:chExt cx="2499" cy="835"/>
          </a:xfrm>
        </p:grpSpPr>
        <p:sp>
          <p:nvSpPr>
            <p:cNvPr id="842" name="Google Shape;842;p87"/>
            <p:cNvSpPr/>
            <p:nvPr/>
          </p:nvSpPr>
          <p:spPr>
            <a:xfrm>
              <a:off x="1697" y="3095"/>
              <a:ext cx="1252" cy="829"/>
            </a:xfrm>
            <a:custGeom>
              <a:avLst/>
              <a:gdLst/>
              <a:ahLst/>
              <a:cxnLst/>
              <a:rect l="l" t="t" r="r" b="b"/>
              <a:pathLst>
                <a:path w="1252" h="829" extrusionOk="0">
                  <a:moveTo>
                    <a:pt x="0" y="829"/>
                  </a:moveTo>
                  <a:cubicBezTo>
                    <a:pt x="150" y="810"/>
                    <a:pt x="300" y="792"/>
                    <a:pt x="392" y="776"/>
                  </a:cubicBezTo>
                  <a:cubicBezTo>
                    <a:pt x="484" y="760"/>
                    <a:pt x="485" y="772"/>
                    <a:pt x="553" y="730"/>
                  </a:cubicBezTo>
                  <a:cubicBezTo>
                    <a:pt x="621" y="688"/>
                    <a:pt x="739" y="592"/>
                    <a:pt x="799" y="522"/>
                  </a:cubicBezTo>
                  <a:cubicBezTo>
                    <a:pt x="859" y="452"/>
                    <a:pt x="881" y="368"/>
                    <a:pt x="914" y="307"/>
                  </a:cubicBezTo>
                  <a:cubicBezTo>
                    <a:pt x="947" y="246"/>
                    <a:pt x="968" y="196"/>
                    <a:pt x="999" y="154"/>
                  </a:cubicBezTo>
                  <a:cubicBezTo>
                    <a:pt x="1030" y="112"/>
                    <a:pt x="1057" y="80"/>
                    <a:pt x="1099" y="54"/>
                  </a:cubicBezTo>
                  <a:cubicBezTo>
                    <a:pt x="1141" y="28"/>
                    <a:pt x="1196" y="14"/>
                    <a:pt x="1252" y="0"/>
                  </a:cubicBezTo>
                </a:path>
              </a:pathLst>
            </a:cu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43" name="Google Shape;843;p87"/>
            <p:cNvSpPr/>
            <p:nvPr/>
          </p:nvSpPr>
          <p:spPr>
            <a:xfrm flipH="1">
              <a:off x="2944" y="3089"/>
              <a:ext cx="1252" cy="829"/>
            </a:xfrm>
            <a:custGeom>
              <a:avLst/>
              <a:gdLst/>
              <a:ahLst/>
              <a:cxnLst/>
              <a:rect l="l" t="t" r="r" b="b"/>
              <a:pathLst>
                <a:path w="1252" h="829" extrusionOk="0">
                  <a:moveTo>
                    <a:pt x="0" y="829"/>
                  </a:moveTo>
                  <a:cubicBezTo>
                    <a:pt x="150" y="810"/>
                    <a:pt x="300" y="792"/>
                    <a:pt x="392" y="776"/>
                  </a:cubicBezTo>
                  <a:cubicBezTo>
                    <a:pt x="484" y="760"/>
                    <a:pt x="485" y="772"/>
                    <a:pt x="553" y="730"/>
                  </a:cubicBezTo>
                  <a:cubicBezTo>
                    <a:pt x="621" y="688"/>
                    <a:pt x="739" y="592"/>
                    <a:pt x="799" y="522"/>
                  </a:cubicBezTo>
                  <a:cubicBezTo>
                    <a:pt x="859" y="452"/>
                    <a:pt x="881" y="368"/>
                    <a:pt x="914" y="307"/>
                  </a:cubicBezTo>
                  <a:cubicBezTo>
                    <a:pt x="947" y="246"/>
                    <a:pt x="968" y="196"/>
                    <a:pt x="999" y="154"/>
                  </a:cubicBezTo>
                  <a:cubicBezTo>
                    <a:pt x="1030" y="112"/>
                    <a:pt x="1057" y="80"/>
                    <a:pt x="1099" y="54"/>
                  </a:cubicBezTo>
                  <a:cubicBezTo>
                    <a:pt x="1141" y="28"/>
                    <a:pt x="1196" y="14"/>
                    <a:pt x="1252" y="0"/>
                  </a:cubicBezTo>
                </a:path>
              </a:pathLst>
            </a:cu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844" name="Google Shape;844;p87"/>
          <p:cNvGrpSpPr/>
          <p:nvPr/>
        </p:nvGrpSpPr>
        <p:grpSpPr>
          <a:xfrm>
            <a:off x="2370138" y="4592638"/>
            <a:ext cx="3967162" cy="1325562"/>
            <a:chOff x="1697" y="3089"/>
            <a:chExt cx="2499" cy="835"/>
          </a:xfrm>
        </p:grpSpPr>
        <p:sp>
          <p:nvSpPr>
            <p:cNvPr id="845" name="Google Shape;845;p87"/>
            <p:cNvSpPr/>
            <p:nvPr/>
          </p:nvSpPr>
          <p:spPr>
            <a:xfrm>
              <a:off x="1697" y="3095"/>
              <a:ext cx="1252" cy="829"/>
            </a:xfrm>
            <a:custGeom>
              <a:avLst/>
              <a:gdLst/>
              <a:ahLst/>
              <a:cxnLst/>
              <a:rect l="l" t="t" r="r" b="b"/>
              <a:pathLst>
                <a:path w="1252" h="829" extrusionOk="0">
                  <a:moveTo>
                    <a:pt x="0" y="829"/>
                  </a:moveTo>
                  <a:cubicBezTo>
                    <a:pt x="150" y="810"/>
                    <a:pt x="300" y="792"/>
                    <a:pt x="392" y="776"/>
                  </a:cubicBezTo>
                  <a:cubicBezTo>
                    <a:pt x="484" y="760"/>
                    <a:pt x="485" y="772"/>
                    <a:pt x="553" y="730"/>
                  </a:cubicBezTo>
                  <a:cubicBezTo>
                    <a:pt x="621" y="688"/>
                    <a:pt x="739" y="592"/>
                    <a:pt x="799" y="522"/>
                  </a:cubicBezTo>
                  <a:cubicBezTo>
                    <a:pt x="859" y="452"/>
                    <a:pt x="881" y="368"/>
                    <a:pt x="914" y="307"/>
                  </a:cubicBezTo>
                  <a:cubicBezTo>
                    <a:pt x="947" y="246"/>
                    <a:pt x="968" y="196"/>
                    <a:pt x="999" y="154"/>
                  </a:cubicBezTo>
                  <a:cubicBezTo>
                    <a:pt x="1030" y="112"/>
                    <a:pt x="1057" y="80"/>
                    <a:pt x="1099" y="54"/>
                  </a:cubicBezTo>
                  <a:cubicBezTo>
                    <a:pt x="1141" y="28"/>
                    <a:pt x="1196" y="14"/>
                    <a:pt x="1252" y="0"/>
                  </a:cubicBezTo>
                </a:path>
              </a:pathLst>
            </a:cu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46" name="Google Shape;846;p87"/>
            <p:cNvSpPr/>
            <p:nvPr/>
          </p:nvSpPr>
          <p:spPr>
            <a:xfrm flipH="1">
              <a:off x="2944" y="3089"/>
              <a:ext cx="1252" cy="829"/>
            </a:xfrm>
            <a:custGeom>
              <a:avLst/>
              <a:gdLst/>
              <a:ahLst/>
              <a:cxnLst/>
              <a:rect l="l" t="t" r="r" b="b"/>
              <a:pathLst>
                <a:path w="1252" h="829" extrusionOk="0">
                  <a:moveTo>
                    <a:pt x="0" y="829"/>
                  </a:moveTo>
                  <a:cubicBezTo>
                    <a:pt x="150" y="810"/>
                    <a:pt x="300" y="792"/>
                    <a:pt x="392" y="776"/>
                  </a:cubicBezTo>
                  <a:cubicBezTo>
                    <a:pt x="484" y="760"/>
                    <a:pt x="485" y="772"/>
                    <a:pt x="553" y="730"/>
                  </a:cubicBezTo>
                  <a:cubicBezTo>
                    <a:pt x="621" y="688"/>
                    <a:pt x="739" y="592"/>
                    <a:pt x="799" y="522"/>
                  </a:cubicBezTo>
                  <a:cubicBezTo>
                    <a:pt x="859" y="452"/>
                    <a:pt x="881" y="368"/>
                    <a:pt x="914" y="307"/>
                  </a:cubicBezTo>
                  <a:cubicBezTo>
                    <a:pt x="947" y="246"/>
                    <a:pt x="968" y="196"/>
                    <a:pt x="999" y="154"/>
                  </a:cubicBezTo>
                  <a:cubicBezTo>
                    <a:pt x="1030" y="112"/>
                    <a:pt x="1057" y="80"/>
                    <a:pt x="1099" y="54"/>
                  </a:cubicBezTo>
                  <a:cubicBezTo>
                    <a:pt x="1141" y="28"/>
                    <a:pt x="1196" y="14"/>
                    <a:pt x="1252" y="0"/>
                  </a:cubicBezTo>
                </a:path>
              </a:pathLst>
            </a:cu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847" name="Google Shape;847;p87"/>
          <p:cNvSpPr txBox="1"/>
          <p:nvPr/>
        </p:nvSpPr>
        <p:spPr>
          <a:xfrm>
            <a:off x="2389188" y="4210050"/>
            <a:ext cx="1312862" cy="401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it-IT" sz="2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error</a:t>
            </a:r>
            <a:r>
              <a:rPr lang="it-IT" sz="2000" i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it-IT" sz="20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it-IT" sz="2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it-IT" sz="20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</p:txBody>
      </p:sp>
      <p:sp>
        <p:nvSpPr>
          <p:cNvPr id="848" name="Google Shape;848;p87"/>
          <p:cNvSpPr txBox="1"/>
          <p:nvPr/>
        </p:nvSpPr>
        <p:spPr>
          <a:xfrm>
            <a:off x="4271963" y="4167188"/>
            <a:ext cx="1349375" cy="40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it-IT" sz="2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error</a:t>
            </a:r>
            <a:r>
              <a:rPr lang="it-IT" sz="2000" i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S4</a:t>
            </a: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it-IT" sz="2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it-IT" sz="20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</p:txBody>
      </p:sp>
      <p:cxnSp>
        <p:nvCxnSpPr>
          <p:cNvPr id="849" name="Google Shape;849;p87"/>
          <p:cNvCxnSpPr/>
          <p:nvPr/>
        </p:nvCxnSpPr>
        <p:spPr>
          <a:xfrm>
            <a:off x="3586163" y="5473700"/>
            <a:ext cx="0" cy="47625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0" name="Google Shape;850;p87"/>
          <p:cNvCxnSpPr/>
          <p:nvPr/>
        </p:nvCxnSpPr>
        <p:spPr>
          <a:xfrm flipH="1">
            <a:off x="4135438" y="5345113"/>
            <a:ext cx="3175" cy="606425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1" name="Google Shape;851;p87"/>
          <p:cNvSpPr txBox="1"/>
          <p:nvPr/>
        </p:nvSpPr>
        <p:spPr>
          <a:xfrm>
            <a:off x="2690826" y="6234125"/>
            <a:ext cx="36465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Observe </a:t>
            </a:r>
            <a:r>
              <a:rPr lang="it-IT" sz="2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it-IT" sz="20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less accurate than </a:t>
            </a:r>
            <a:r>
              <a:rPr lang="it-IT" sz="2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it-IT" sz="20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/>
          </a:p>
        </p:txBody>
      </p:sp>
      <p:sp>
        <p:nvSpPr>
          <p:cNvPr id="852" name="Google Shape;852;p87"/>
          <p:cNvSpPr txBox="1">
            <a:spLocks noGrp="1"/>
          </p:cNvSpPr>
          <p:nvPr>
            <p:ph type="body" idx="1"/>
          </p:nvPr>
        </p:nvSpPr>
        <p:spPr>
          <a:xfrm>
            <a:off x="685800" y="1143000"/>
            <a:ext cx="7772400" cy="23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When evaluating two hypotheses (e.g. using different hyper-parameters on the same ML algorithm), their observed ordering concerning accuracy </a:t>
            </a:r>
            <a:r>
              <a:rPr lang="it-IT" sz="23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may or may not 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reflect the ordering of their </a:t>
            </a:r>
            <a:r>
              <a:rPr lang="it-IT" sz="23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true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accuracies.</a:t>
            </a:r>
            <a:endParaRPr sz="23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lvl="1" indent="-2794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roxima Nova"/>
              <a:buChar char="●"/>
            </a:pP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Assume </a:t>
            </a:r>
            <a:r>
              <a:rPr lang="it-IT" sz="2300" i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</a:t>
            </a:r>
            <a:r>
              <a:rPr lang="it-IT" sz="2300" baseline="-25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is tested on the test-set </a:t>
            </a:r>
            <a:r>
              <a:rPr lang="it-IT" sz="2300" i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2300" baseline="-25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of size </a:t>
            </a:r>
            <a:r>
              <a:rPr lang="it-IT" sz="2300" i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</a:t>
            </a:r>
            <a:r>
              <a:rPr lang="it-IT" sz="2300" baseline="-25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23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lvl="1" indent="-2794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roxima Nova"/>
              <a:buChar char="●"/>
            </a:pP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Assume </a:t>
            </a:r>
            <a:r>
              <a:rPr lang="it-IT" sz="2300" i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</a:t>
            </a:r>
            <a:r>
              <a:rPr lang="it-IT" sz="2300" baseline="-25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is tested on the test-set</a:t>
            </a:r>
            <a:r>
              <a:rPr lang="it-IT" sz="2300" b="1">
                <a:solidFill>
                  <a:srgbClr val="4A86E8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i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2300" baseline="-25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of size </a:t>
            </a:r>
            <a:r>
              <a:rPr lang="it-IT" sz="2300" i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</a:t>
            </a:r>
            <a:r>
              <a:rPr lang="it-IT" sz="2300" baseline="-25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23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lvl="1" indent="-133350" algn="l" rtl="0">
              <a:spcBef>
                <a:spcPts val="480"/>
              </a:spcBef>
              <a:spcAft>
                <a:spcPts val="0"/>
              </a:spcAft>
              <a:buSzPts val="2400"/>
              <a:buFont typeface="Times New Roman"/>
              <a:buNone/>
            </a:pPr>
            <a:endParaRPr sz="2300" baseline="-25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3" name="Google Shape;853;p87"/>
          <p:cNvSpPr txBox="1"/>
          <p:nvPr/>
        </p:nvSpPr>
        <p:spPr>
          <a:xfrm>
            <a:off x="7816800" y="205200"/>
            <a:ext cx="10986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it-IT" sz="6000" b="1">
                <a:latin typeface="Proxima Nova"/>
                <a:ea typeface="Proxima Nova"/>
                <a:cs typeface="Proxima Nova"/>
                <a:sym typeface="Proxima Nova"/>
              </a:rPr>
              <a:t>2 </a:t>
            </a:r>
            <a:endParaRPr sz="60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54" name="Google Shape;854;p87"/>
          <p:cNvCxnSpPr/>
          <p:nvPr/>
        </p:nvCxnSpPr>
        <p:spPr>
          <a:xfrm rot="10800000" flipH="1">
            <a:off x="3845075" y="5978075"/>
            <a:ext cx="267900" cy="3156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5" name="Google Shape;855;p87"/>
          <p:cNvCxnSpPr/>
          <p:nvPr/>
        </p:nvCxnSpPr>
        <p:spPr>
          <a:xfrm rot="10800000">
            <a:off x="3615575" y="5949200"/>
            <a:ext cx="2190300" cy="3636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88"/>
          <p:cNvSpPr txBox="1">
            <a:spLocks noGrp="1"/>
          </p:cNvSpPr>
          <p:nvPr>
            <p:ph type="title"/>
          </p:nvPr>
        </p:nvSpPr>
        <p:spPr>
          <a:xfrm>
            <a:off x="-228600" y="15240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Alternative Hypothesis Tests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1" name="Google Shape;861;p88"/>
          <p:cNvSpPr txBox="1">
            <a:spLocks noGrp="1"/>
          </p:cNvSpPr>
          <p:nvPr>
            <p:ph type="body" idx="1"/>
          </p:nvPr>
        </p:nvSpPr>
        <p:spPr>
          <a:xfrm>
            <a:off x="603250" y="1143000"/>
            <a:ext cx="8001000" cy="46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When we wish to understand </a:t>
            </a:r>
            <a:r>
              <a:rPr lang="it-IT" sz="26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how much we can rely on a statistical finding </a:t>
            </a:r>
            <a:r>
              <a:rPr lang="it-IT" sz="2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(e.g., that an ML model </a:t>
            </a:r>
            <a:r>
              <a:rPr lang="it-IT" sz="2600" b="1" i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h2</a:t>
            </a:r>
            <a:r>
              <a:rPr lang="it-IT" sz="26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is more precise than </a:t>
            </a:r>
            <a:r>
              <a:rPr lang="it-IT" sz="2600" b="1" i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h1</a:t>
            </a:r>
            <a:r>
              <a:rPr lang="it-IT" sz="2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on a </a:t>
            </a:r>
            <a:r>
              <a:rPr lang="it-IT" sz="26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sample</a:t>
            </a:r>
            <a:r>
              <a:rPr lang="it-IT" sz="2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dataset), we need </a:t>
            </a:r>
            <a:r>
              <a:rPr lang="it-IT" sz="26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to list the alternatives </a:t>
            </a:r>
            <a:r>
              <a:rPr lang="it-IT" sz="2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(e.g. </a:t>
            </a:r>
            <a:r>
              <a:rPr lang="it-IT" sz="26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h2 in not more precise than h1</a:t>
            </a:r>
            <a:r>
              <a:rPr lang="it-IT" sz="2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on the </a:t>
            </a:r>
            <a:r>
              <a:rPr lang="it-IT" sz="26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entire </a:t>
            </a:r>
            <a:r>
              <a:rPr lang="it-IT" sz="2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population). </a:t>
            </a:r>
            <a:endParaRPr sz="2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1115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roxima Nova"/>
              <a:buChar char="●"/>
            </a:pP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One of these alternatives is called the </a:t>
            </a:r>
            <a:r>
              <a:rPr lang="it-IT" sz="23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Null Hypothesis H0</a:t>
            </a:r>
            <a:endParaRPr sz="2300" b="1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1115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Times New Roman"/>
              <a:buChar char="●"/>
            </a:pP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Usually, the </a:t>
            </a:r>
            <a:r>
              <a:rPr lang="it-IT" sz="23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null hypothesis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disconfirms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our findings</a:t>
            </a:r>
            <a:endParaRPr sz="2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2" name="Google Shape;862;p88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/>
              <a:t>75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3" name="Google Shape;863;p88"/>
          <p:cNvSpPr txBox="1"/>
          <p:nvPr/>
        </p:nvSpPr>
        <p:spPr>
          <a:xfrm>
            <a:off x="6838875" y="205200"/>
            <a:ext cx="20766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it-IT" sz="6000" b="1">
                <a:latin typeface="Proxima Nova"/>
                <a:ea typeface="Proxima Nova"/>
                <a:cs typeface="Proxima Nova"/>
                <a:sym typeface="Proxima Nova"/>
              </a:rPr>
              <a:t>Q2.1 </a:t>
            </a:r>
            <a:endParaRPr sz="60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89"/>
          <p:cNvSpPr txBox="1">
            <a:spLocks noGrp="1"/>
          </p:cNvSpPr>
          <p:nvPr>
            <p:ph type="body" idx="1"/>
          </p:nvPr>
        </p:nvSpPr>
        <p:spPr>
          <a:xfrm>
            <a:off x="228600" y="990600"/>
            <a:ext cx="8610600" cy="46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Suppose we measured the error rate of h1 and h2 </a:t>
            </a:r>
            <a:r>
              <a:rPr lang="it-IT" sz="2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finding that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   d</a:t>
            </a:r>
            <a:r>
              <a:rPr lang="it-IT" sz="23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= error</a:t>
            </a:r>
            <a:r>
              <a:rPr lang="it-IT" sz="2300" baseline="-25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S1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(h1) - error</a:t>
            </a:r>
            <a:r>
              <a:rPr lang="it-IT" sz="2300" baseline="-25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S2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(h2) </a:t>
            </a:r>
            <a:r>
              <a:rPr lang="it-IT" sz="23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≠ 0; we can perform 3 different tests:</a:t>
            </a:r>
            <a:endParaRPr sz="23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6195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Times New Roman"/>
              <a:buAutoNum type="arabicPeriod"/>
            </a:pPr>
            <a:r>
              <a:rPr lang="it-IT" sz="23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Two-Tailed Test 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it-IT" sz="23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|d|≠0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):</a:t>
            </a:r>
            <a:endParaRPr sz="23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lvl="1" indent="-3048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Times New Roman"/>
              <a:buChar char="➢"/>
            </a:pPr>
            <a:r>
              <a:rPr lang="it-IT" sz="23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H0: 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data </a:t>
            </a:r>
            <a:r>
              <a:rPr lang="it-IT" sz="23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do not support 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that </a:t>
            </a:r>
            <a:r>
              <a:rPr lang="it-IT" sz="23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h1≠h2                                   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(hence error</a:t>
            </a:r>
            <a:r>
              <a:rPr lang="it-IT" sz="2300" baseline="-25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(h1) - error</a:t>
            </a:r>
            <a:r>
              <a:rPr lang="it-IT" sz="2300" baseline="-25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 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(h2) could actually be 0)</a:t>
            </a:r>
            <a:endParaRPr sz="23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lvl="1" indent="-3048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Times New Roman"/>
              <a:buChar char="➢"/>
            </a:pPr>
            <a:r>
              <a:rPr lang="it-IT" sz="23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H1: 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data </a:t>
            </a:r>
            <a:r>
              <a:rPr lang="it-IT" sz="23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support </a:t>
            </a:r>
            <a:r>
              <a:rPr lang="it-IT" sz="2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that </a:t>
            </a:r>
            <a:r>
              <a:rPr lang="it-IT" sz="23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h1≠h2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                                                        (d is either positive or negative; </a:t>
            </a:r>
            <a:r>
              <a:rPr lang="it-IT" sz="23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with high confidence our finding is true; like N=95%)</a:t>
            </a:r>
            <a:endParaRPr sz="23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9" name="Google Shape;869;p89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/>
              <a:t>76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0" name="Google Shape;870;p89"/>
          <p:cNvSpPr txBox="1">
            <a:spLocks noGrp="1"/>
          </p:cNvSpPr>
          <p:nvPr>
            <p:ph type="title"/>
          </p:nvPr>
        </p:nvSpPr>
        <p:spPr>
          <a:xfrm>
            <a:off x="-219025" y="12365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Alternative Hypothesis Tests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1" name="Google Shape;871;p89"/>
          <p:cNvSpPr txBox="1"/>
          <p:nvPr/>
        </p:nvSpPr>
        <p:spPr>
          <a:xfrm>
            <a:off x="6848450" y="176450"/>
            <a:ext cx="22413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it-IT" sz="6000" b="1">
                <a:latin typeface="Proxima Nova"/>
                <a:ea typeface="Proxima Nova"/>
                <a:cs typeface="Proxima Nova"/>
                <a:sym typeface="Proxima Nova"/>
              </a:rPr>
              <a:t>Q2.2 </a:t>
            </a:r>
            <a:endParaRPr sz="60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90"/>
          <p:cNvSpPr txBox="1">
            <a:spLocks noGrp="1"/>
          </p:cNvSpPr>
          <p:nvPr>
            <p:ph type="body" idx="1"/>
          </p:nvPr>
        </p:nvSpPr>
        <p:spPr>
          <a:xfrm>
            <a:off x="228600" y="990600"/>
            <a:ext cx="8610600" cy="46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Suppose we measured the error rate of h1 and h2 finding that                </a:t>
            </a:r>
            <a:r>
              <a:rPr lang="it-IT" sz="2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</a:t>
            </a:r>
            <a:r>
              <a:rPr lang="it-IT" sz="23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= error</a:t>
            </a:r>
            <a:r>
              <a:rPr lang="it-IT" sz="2300" baseline="-25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S1</a:t>
            </a:r>
            <a:r>
              <a:rPr lang="it-IT" sz="2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(h1) - error</a:t>
            </a:r>
            <a:r>
              <a:rPr lang="it-IT" sz="2300" baseline="-25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S2</a:t>
            </a:r>
            <a:r>
              <a:rPr lang="it-IT" sz="2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(h2) </a:t>
            </a:r>
            <a:r>
              <a:rPr lang="it-IT" sz="23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≠ 0; we can perform 3 different tests:</a:t>
            </a:r>
            <a:endParaRPr sz="23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6195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Times New Roman"/>
              <a:buAutoNum type="arabicPeriod" startAt="2"/>
            </a:pPr>
            <a:r>
              <a:rPr lang="it-IT" sz="23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One-tailed right-test 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it-IT" sz="23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d&gt;0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23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lvl="1" indent="-3048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roxima Nova"/>
              <a:buChar char="➢"/>
            </a:pPr>
            <a:r>
              <a:rPr lang="it-IT" sz="23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H0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: data do </a:t>
            </a:r>
            <a:r>
              <a:rPr lang="it-IT" sz="23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not support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that </a:t>
            </a:r>
            <a:r>
              <a:rPr lang="it-IT" sz="23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h2&gt;h1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23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lvl="1" indent="-3048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roxima Nova"/>
              <a:buChar char="➢"/>
            </a:pPr>
            <a:r>
              <a:rPr lang="it-IT" sz="23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H1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r>
              <a:rPr lang="it-IT" sz="23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support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h2&gt;h1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(error of h1 is significantly lower)</a:t>
            </a:r>
            <a:endParaRPr sz="23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6195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Times New Roman"/>
              <a:buAutoNum type="arabicPeriod" startAt="2"/>
            </a:pPr>
            <a:r>
              <a:rPr lang="it-IT" sz="23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One-tailed left-test 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it-IT" sz="23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d&lt;0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23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lvl="1" indent="-3048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roxima Nova"/>
              <a:buChar char="➢"/>
            </a:pPr>
            <a:r>
              <a:rPr lang="it-IT" sz="23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H0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: data do </a:t>
            </a:r>
            <a:r>
              <a:rPr lang="it-IT" sz="23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not support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that </a:t>
            </a:r>
            <a:r>
              <a:rPr lang="it-IT" sz="23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h2&lt;h1 </a:t>
            </a:r>
            <a:endParaRPr sz="2300" b="1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lvl="1" indent="-3048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roxima Nova"/>
              <a:buChar char="➢"/>
            </a:pPr>
            <a:r>
              <a:rPr lang="it-IT" sz="23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H1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r>
              <a:rPr lang="it-IT" sz="23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support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h1&gt;h2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(error of h1 is significantly  higher)</a:t>
            </a:r>
            <a:endParaRPr sz="23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7" name="Google Shape;877;p90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/>
              <a:t>77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8" name="Google Shape;878;p90"/>
          <p:cNvSpPr txBox="1">
            <a:spLocks noGrp="1"/>
          </p:cNvSpPr>
          <p:nvPr>
            <p:ph type="title"/>
          </p:nvPr>
        </p:nvSpPr>
        <p:spPr>
          <a:xfrm>
            <a:off x="-219025" y="12365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Alternative Hypothesis Tests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9" name="Google Shape;879;p90"/>
          <p:cNvSpPr txBox="1"/>
          <p:nvPr/>
        </p:nvSpPr>
        <p:spPr>
          <a:xfrm>
            <a:off x="6848450" y="176450"/>
            <a:ext cx="22413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it-IT" sz="6000" b="1">
                <a:latin typeface="Proxima Nova"/>
                <a:ea typeface="Proxima Nova"/>
                <a:cs typeface="Proxima Nova"/>
                <a:sym typeface="Proxima Nova"/>
              </a:rPr>
              <a:t>Q2.3 </a:t>
            </a:r>
            <a:endParaRPr sz="60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91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/>
              <a:t>78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5" name="Google Shape;885;p91"/>
          <p:cNvSpPr txBox="1">
            <a:spLocks noGrp="1"/>
          </p:cNvSpPr>
          <p:nvPr>
            <p:ph type="title"/>
          </p:nvPr>
        </p:nvSpPr>
        <p:spPr>
          <a:xfrm>
            <a:off x="461250" y="161975"/>
            <a:ext cx="82215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How to do: 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Two-Tailed Test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6" name="Google Shape;886;p91"/>
          <p:cNvSpPr txBox="1">
            <a:spLocks noGrp="1"/>
          </p:cNvSpPr>
          <p:nvPr>
            <p:ph type="body" idx="1"/>
          </p:nvPr>
        </p:nvSpPr>
        <p:spPr>
          <a:xfrm>
            <a:off x="236550" y="990600"/>
            <a:ext cx="8602800" cy="3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11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roxima Nova"/>
              <a:buAutoNum type="arabicPeriod"/>
            </a:pP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Assumes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3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roxima Nova"/>
              <a:buChar char="➢"/>
            </a:pP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h1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tested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on the test-set</a:t>
            </a:r>
            <a:r>
              <a:rPr lang="it-IT" sz="2300" b="1" dirty="0">
                <a:solidFill>
                  <a:srgbClr val="4A86E8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2300" baseline="-25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of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size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</a:t>
            </a:r>
            <a:r>
              <a:rPr lang="it-IT" sz="2300" i="1" baseline="-25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it-IT" sz="2300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23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roxima Nova"/>
              <a:buChar char="➢"/>
            </a:pP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h2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tested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on the test-set </a:t>
            </a:r>
            <a:r>
              <a:rPr lang="it-IT" sz="2300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2300" baseline="-25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of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size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</a:t>
            </a:r>
            <a:r>
              <a:rPr lang="it-IT" sz="2300" baseline="-25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23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roxima Nova"/>
              <a:buChar char="➢"/>
            </a:pPr>
            <a:r>
              <a:rPr lang="it-IT" sz="2300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</a:t>
            </a:r>
            <a:r>
              <a:rPr lang="it-IT" sz="2300" i="1" baseline="-25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&gt;30, </a:t>
            </a:r>
            <a:r>
              <a:rPr lang="it-IT" sz="2300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</a:t>
            </a:r>
            <a:r>
              <a:rPr lang="it-IT" sz="2300" i="1" baseline="-25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&gt;30 to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hold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the Central Limit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Theorem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23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roxima Nova"/>
              <a:buChar char="➢"/>
            </a:pPr>
            <a:r>
              <a:rPr lang="it-IT" sz="23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Note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for CLT,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binomial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approximated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by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Gaussian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so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both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error</a:t>
            </a:r>
            <a:r>
              <a:rPr lang="it-IT" sz="2300" baseline="-25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s1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(h1) and error</a:t>
            </a:r>
            <a:r>
              <a:rPr lang="it-IT" sz="2300" baseline="-25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s2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(h2)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approximately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follow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gaussian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distribution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3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111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roxima Nova"/>
              <a:buAutoNum type="arabicPeriod"/>
            </a:pP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Suppose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we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wish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to </a:t>
            </a:r>
            <a:r>
              <a:rPr lang="it-IT" sz="23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estimate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the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difference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it-IT" sz="2000" baseline="-25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between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the (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unknown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)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true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errors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of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these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two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hypotheses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3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None/>
            </a:pPr>
            <a:endParaRPr sz="23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111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roxima Nova"/>
              <a:buAutoNum type="arabicPeriod" startAt="3"/>
            </a:pP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As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usual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define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it-IT" sz="2000" baseline="-25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the </a:t>
            </a:r>
            <a:r>
              <a:rPr lang="it-IT" sz="23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estimator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of </a:t>
            </a:r>
            <a:r>
              <a:rPr lang="it-IT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it-IT" sz="2000" baseline="-25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with the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known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sample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errors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3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None/>
            </a:pPr>
            <a:endParaRPr sz="23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lvl="1" indent="-3175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roxima Nova"/>
              <a:buChar char="➢"/>
            </a:pP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it-IT" sz="2000" baseline="-25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it-IT" sz="2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an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unbiased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estimator of </a:t>
            </a:r>
            <a:r>
              <a:rPr lang="it-IT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it-IT" sz="2000" baseline="-25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We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will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not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give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the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proof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3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7" name="Google Shape;887;p91"/>
          <p:cNvSpPr txBox="1"/>
          <p:nvPr/>
        </p:nvSpPr>
        <p:spPr>
          <a:xfrm>
            <a:off x="7816800" y="205200"/>
            <a:ext cx="10986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it-IT" sz="6000" b="1">
                <a:latin typeface="Proxima Nova"/>
                <a:ea typeface="Proxima Nova"/>
                <a:cs typeface="Proxima Nova"/>
                <a:sym typeface="Proxima Nova"/>
              </a:rPr>
              <a:t>1 </a:t>
            </a:r>
            <a:endParaRPr sz="60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88" name="Google Shape;88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8488" y="4072500"/>
            <a:ext cx="2867025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8013" y="5036700"/>
            <a:ext cx="2847975" cy="3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92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/>
              <a:t>79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5" name="Google Shape;895;p92"/>
          <p:cNvSpPr txBox="1">
            <a:spLocks noGrp="1"/>
          </p:cNvSpPr>
          <p:nvPr>
            <p:ph type="title"/>
          </p:nvPr>
        </p:nvSpPr>
        <p:spPr>
          <a:xfrm>
            <a:off x="461250" y="161975"/>
            <a:ext cx="82215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How to do: 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Two-Tailed Test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6" name="Google Shape;896;p92"/>
          <p:cNvSpPr txBox="1">
            <a:spLocks noGrp="1"/>
          </p:cNvSpPr>
          <p:nvPr>
            <p:ph type="body" idx="1"/>
          </p:nvPr>
        </p:nvSpPr>
        <p:spPr>
          <a:xfrm>
            <a:off x="236550" y="1371600"/>
            <a:ext cx="8602800" cy="16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46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AutoNum type="arabicPeriod" startAt="4"/>
            </a:pPr>
            <a:r>
              <a:rPr lang="it-IT" sz="2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To obtain the confidence interval we need to compute the </a:t>
            </a:r>
            <a:r>
              <a:rPr lang="it-IT" sz="23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σ</a:t>
            </a:r>
            <a:r>
              <a:rPr lang="it-IT" sz="2300" b="1" baseline="-25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ds</a:t>
            </a:r>
            <a:r>
              <a:rPr lang="it-IT" sz="2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7" name="Google Shape;897;p92"/>
          <p:cNvSpPr txBox="1"/>
          <p:nvPr/>
        </p:nvSpPr>
        <p:spPr>
          <a:xfrm>
            <a:off x="7816800" y="205200"/>
            <a:ext cx="10986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it-IT" sz="6000" b="1">
                <a:latin typeface="Proxima Nova"/>
                <a:ea typeface="Proxima Nova"/>
                <a:cs typeface="Proxima Nova"/>
                <a:sym typeface="Proxima Nova"/>
              </a:rPr>
              <a:t>2 </a:t>
            </a:r>
            <a:endParaRPr sz="60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8" name="Google Shape;898;p92"/>
          <p:cNvSpPr txBox="1"/>
          <p:nvPr/>
        </p:nvSpPr>
        <p:spPr>
          <a:xfrm>
            <a:off x="236550" y="1933775"/>
            <a:ext cx="8678700" cy="1593300"/>
          </a:xfrm>
          <a:prstGeom prst="rect">
            <a:avLst/>
          </a:prstGeom>
          <a:gradFill>
            <a:gsLst>
              <a:gs pos="0">
                <a:srgbClr val="8DFFD8"/>
              </a:gs>
              <a:gs pos="35000">
                <a:srgbClr val="B0FFE2"/>
              </a:gs>
              <a:gs pos="100000">
                <a:srgbClr val="DFFFF4"/>
              </a:gs>
            </a:gsLst>
            <a:lin ang="16198662" scaled="0"/>
          </a:gradFill>
          <a:ln w="9525" cap="flat" cmpd="sng">
            <a:solidFill>
              <a:srgbClr val="2727B7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Note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What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the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probability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distribution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governing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the random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variable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? For CLT,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we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know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that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both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error</a:t>
            </a:r>
            <a:r>
              <a:rPr lang="it-IT" sz="1800" baseline="-25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s1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(h1) and error</a:t>
            </a:r>
            <a:r>
              <a:rPr lang="it-IT" sz="1800" baseline="-25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s2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(h2)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follow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distributions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that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are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approximately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Gaussian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Because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the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difference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of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two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Normal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distributions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Gaussian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) </a:t>
            </a:r>
            <a:r>
              <a:rPr lang="it-IT" sz="18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18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8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also</a:t>
            </a:r>
            <a:r>
              <a:rPr lang="it-IT" sz="18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 </a:t>
            </a:r>
            <a:r>
              <a:rPr lang="it-IT" sz="18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Normal</a:t>
            </a:r>
            <a:r>
              <a:rPr lang="it-IT" sz="18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8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distribution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it-IT" sz="2000" baseline="-25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will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also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follow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an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approximately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Normal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distribution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with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mean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it-IT" sz="2000" baseline="-25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and </a:t>
            </a:r>
            <a:r>
              <a:rPr lang="it-IT" sz="18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variance</a:t>
            </a:r>
            <a:r>
              <a:rPr lang="it-IT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1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9" name="Google Shape;899;p92"/>
          <p:cNvSpPr txBox="1"/>
          <p:nvPr/>
        </p:nvSpPr>
        <p:spPr>
          <a:xfrm>
            <a:off x="236550" y="4232350"/>
            <a:ext cx="8602800" cy="689700"/>
          </a:xfrm>
          <a:prstGeom prst="rect">
            <a:avLst/>
          </a:prstGeom>
          <a:gradFill>
            <a:gsLst>
              <a:gs pos="0">
                <a:srgbClr val="8DFFD8"/>
              </a:gs>
              <a:gs pos="35000">
                <a:srgbClr val="B0FFE2"/>
              </a:gs>
              <a:gs pos="100000">
                <a:srgbClr val="DFFFF4"/>
              </a:gs>
            </a:gsLst>
            <a:lin ang="16198662" scaled="0"/>
          </a:gradFill>
          <a:ln w="9525" cap="flat" cmpd="sng">
            <a:solidFill>
              <a:srgbClr val="2727B7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Note</a:t>
            </a:r>
            <a:r>
              <a:rPr lang="it-IT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It can also be shown that the </a:t>
            </a:r>
            <a:r>
              <a:rPr lang="it-IT" sz="1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variance of this distribution is the sum of the variances of error</a:t>
            </a:r>
            <a:r>
              <a:rPr lang="it-IT" sz="1800" b="1" baseline="-25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s1</a:t>
            </a:r>
            <a:r>
              <a:rPr lang="it-IT" sz="1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(h1) and error</a:t>
            </a:r>
            <a:r>
              <a:rPr lang="it-IT" sz="1800" b="1" baseline="-25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s2</a:t>
            </a:r>
            <a:r>
              <a:rPr lang="it-IT" sz="1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(h2)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00" name="Google Shape;900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603" y="3603266"/>
            <a:ext cx="6340807" cy="53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075" y="5244775"/>
            <a:ext cx="7493745" cy="641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808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ROC Curve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" name="Google Shape;107;p19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/>
              <a:t>8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412800" y="827588"/>
            <a:ext cx="8318400" cy="16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it-IT" sz="2300" b="1" i="0" u="none" strike="noStrike" cap="none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Receiver</a:t>
            </a:r>
            <a:r>
              <a:rPr lang="it-IT" sz="23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Operating </a:t>
            </a:r>
            <a:r>
              <a:rPr lang="it-IT" sz="2300" b="1" i="0" u="none" strike="noStrike" cap="none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Characteristic</a:t>
            </a:r>
            <a:r>
              <a:rPr lang="it-IT" sz="23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curve</a:t>
            </a:r>
            <a:r>
              <a:rPr lang="it-IT" sz="23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(or ROC curve.) </a:t>
            </a:r>
            <a:r>
              <a:rPr lang="it-IT" sz="2300" i="0" u="none" strike="noStrike" cap="none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3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 </a:t>
            </a:r>
            <a:r>
              <a:rPr lang="it-IT" sz="2300" b="1" i="0" strike="noStrike" cap="none" dirty="0">
                <a:solidFill>
                  <a:schemeClr val="dk1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graphical plot</a:t>
            </a:r>
            <a:r>
              <a:rPr lang="it-IT" sz="23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i="0" u="none" strike="noStrike" cap="none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that</a:t>
            </a:r>
            <a:r>
              <a:rPr lang="it-IT" sz="23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i="0" u="none" strike="noStrike" cap="none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illustrates</a:t>
            </a:r>
            <a:r>
              <a:rPr lang="it-IT" sz="23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the performance of a </a:t>
            </a:r>
            <a:r>
              <a:rPr lang="it-IT" sz="2300" b="1" i="0" strike="noStrike" cap="none" dirty="0">
                <a:solidFill>
                  <a:schemeClr val="dk1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binary classifier</a:t>
            </a:r>
            <a:r>
              <a:rPr lang="it-IT" sz="23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i="0" u="none" strike="noStrike" cap="none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system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r>
              <a:rPr lang="it-IT" sz="23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</a:t>
            </a:r>
            <a:r>
              <a:rPr lang="it-IT" sz="2300" i="0" u="none" strike="noStrike" cap="none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curves</a:t>
            </a:r>
            <a:r>
              <a:rPr lang="it-IT" sz="23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are </a:t>
            </a:r>
            <a:r>
              <a:rPr lang="it-IT" sz="2300" i="0" u="none" strike="noStrike" cap="none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created</a:t>
            </a:r>
            <a:r>
              <a:rPr lang="it-IT" sz="23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by </a:t>
            </a:r>
            <a:r>
              <a:rPr lang="it-IT" sz="2300" i="0" u="none" strike="noStrike" cap="none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plotting</a:t>
            </a:r>
            <a:r>
              <a:rPr lang="it-IT" sz="23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the </a:t>
            </a:r>
            <a:r>
              <a:rPr lang="it-IT" sz="23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r>
              <a:rPr lang="it-IT" sz="2300" b="1" u="none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ecall</a:t>
            </a:r>
            <a:r>
              <a:rPr lang="it-IT" sz="23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(True 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lang="it-IT" sz="23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ositive rate; TPR) </a:t>
            </a:r>
            <a:r>
              <a:rPr lang="it-IT" sz="2300" i="0" u="none" strike="noStrike" cap="none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against</a:t>
            </a:r>
            <a:r>
              <a:rPr lang="it-IT" sz="23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the </a:t>
            </a:r>
            <a:r>
              <a:rPr lang="it-IT" sz="2300" b="1" i="0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false</a:t>
            </a:r>
            <a:r>
              <a:rPr lang="it-IT" sz="2300" b="1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b="1" i="0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positive rate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(FPR) </a:t>
            </a:r>
            <a:r>
              <a:rPr lang="it-IT" sz="2300" i="0" u="none" strike="noStrike" cap="none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at</a:t>
            </a:r>
            <a:r>
              <a:rPr lang="it-IT" sz="23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i="0" u="none" strike="noStrike" cap="none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various</a:t>
            </a:r>
            <a:r>
              <a:rPr lang="it-IT" sz="23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i="0" u="none" strike="noStrike" cap="none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system</a:t>
            </a:r>
            <a:r>
              <a:rPr lang="it-IT" sz="23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i="0" u="none" strike="noStrike" cap="none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settings</a:t>
            </a:r>
            <a:r>
              <a:rPr lang="it-IT" sz="23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it-IT" sz="2300" i="0" u="none" strike="noStrike" cap="none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parameters</a:t>
            </a:r>
            <a:r>
              <a:rPr lang="it-IT" sz="23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sz="2300" i="0" u="none" strike="noStrike" cap="none" dirty="0">
                <a:latin typeface="Proxima Nova"/>
                <a:ea typeface="Proxima Nova"/>
                <a:cs typeface="Proxima Nova"/>
                <a:sym typeface="Proxima Nova"/>
              </a:rPr>
              <a:t>the</a:t>
            </a:r>
            <a:r>
              <a:rPr lang="it-IT" sz="23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i="0" u="none" strike="noStrike" cap="none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dimension</a:t>
            </a:r>
            <a:r>
              <a:rPr lang="it-IT" sz="23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of </a:t>
            </a:r>
            <a:r>
              <a:rPr lang="it-IT" sz="2300" i="0" u="none" strike="noStrike" cap="none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learning</a:t>
            </a:r>
            <a:r>
              <a:rPr lang="it-IT" sz="23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set, </a:t>
            </a:r>
            <a:r>
              <a:rPr lang="it-IT" sz="2300" i="0" u="none" strike="noStrike" cap="none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etc</a:t>
            </a:r>
            <a:r>
              <a:rPr lang="it-IT" sz="23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). </a:t>
            </a:r>
            <a:r>
              <a:rPr lang="it-IT" sz="2300" i="0" u="none" strike="noStrike" cap="none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One</a:t>
            </a:r>
            <a:r>
              <a:rPr lang="it-IT" sz="23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b="1" i="0" u="none" strike="noStrike" cap="none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would</a:t>
            </a:r>
            <a:r>
              <a:rPr lang="it-IT" sz="23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i="0" u="none" strike="noStrike" cap="none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aim</a:t>
            </a:r>
            <a:r>
              <a:rPr lang="it-IT" sz="23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i="0" u="none" strike="noStrike" cap="none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at</a:t>
            </a:r>
            <a:r>
              <a:rPr lang="it-IT" sz="23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high</a:t>
            </a:r>
            <a:r>
              <a:rPr lang="it-IT" sz="23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recall</a:t>
            </a:r>
            <a:r>
              <a:rPr lang="it-IT" sz="23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and </a:t>
            </a:r>
            <a:r>
              <a:rPr lang="it-IT" sz="2300" b="1" i="0" u="none" strike="noStrike" cap="none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low</a:t>
            </a:r>
            <a:r>
              <a:rPr lang="it-IT" sz="23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FPR</a:t>
            </a:r>
            <a:r>
              <a:rPr lang="it-IT" sz="23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 and B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here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represent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two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alternative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runs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of the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same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ML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algorithm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(with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different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parameters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and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settings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), or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two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different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algorithms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3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5">
            <a:alphaModFix/>
          </a:blip>
          <a:srcRect l="3558" t="7825" r="4732"/>
          <a:stretch/>
        </p:blipFill>
        <p:spPr>
          <a:xfrm>
            <a:off x="412800" y="3778350"/>
            <a:ext cx="2884025" cy="257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/>
        </p:nvSpPr>
        <p:spPr>
          <a:xfrm>
            <a:off x="3680700" y="3694200"/>
            <a:ext cx="5294100" cy="26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>
              <a:lnSpc>
                <a:spcPct val="115000"/>
              </a:lnSpc>
              <a:buClr>
                <a:schemeClr val="dk1"/>
              </a:buClr>
              <a:buSzPts val="2000"/>
              <a:buFont typeface="Proxima Nova"/>
              <a:buChar char="●"/>
            </a:pPr>
            <a:r>
              <a:rPr lang="it-IT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</a:t>
            </a:r>
            <a:r>
              <a:rPr lang="it-IT" sz="20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Area Under the ROC (AUROC or AUC) </a:t>
            </a:r>
            <a:r>
              <a:rPr lang="it-IT" sz="2000" dirty="0"/>
              <a:t>ROC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probability</a:t>
            </a:r>
            <a:r>
              <a:rPr lang="it-IT" sz="2000" dirty="0"/>
              <a:t> curve and AUC </a:t>
            </a:r>
            <a:r>
              <a:rPr lang="it-IT" sz="2000" dirty="0" err="1"/>
              <a:t>represents</a:t>
            </a:r>
            <a:r>
              <a:rPr lang="it-IT" sz="2000" dirty="0"/>
              <a:t> a </a:t>
            </a:r>
            <a:r>
              <a:rPr lang="it-IT" sz="2000" dirty="0" err="1"/>
              <a:t>measure</a:t>
            </a:r>
            <a:r>
              <a:rPr lang="it-IT" sz="2000" dirty="0"/>
              <a:t> of «</a:t>
            </a:r>
            <a:r>
              <a:rPr lang="it-IT" sz="2000" dirty="0" err="1"/>
              <a:t>separability</a:t>
            </a:r>
            <a:r>
              <a:rPr lang="it-IT" sz="2000" dirty="0"/>
              <a:t>». 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tells</a:t>
            </a:r>
            <a:r>
              <a:rPr lang="it-IT" sz="2000" dirty="0"/>
              <a:t> </a:t>
            </a:r>
            <a:r>
              <a:rPr lang="it-IT" sz="2000" dirty="0" err="1"/>
              <a:t>how</a:t>
            </a:r>
            <a:r>
              <a:rPr lang="it-IT" sz="2000" dirty="0"/>
              <a:t> </a:t>
            </a:r>
            <a:r>
              <a:rPr lang="it-IT" sz="2000" dirty="0" err="1"/>
              <a:t>much</a:t>
            </a:r>
            <a:r>
              <a:rPr lang="it-IT" sz="2000" dirty="0"/>
              <a:t> model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capable</a:t>
            </a:r>
            <a:r>
              <a:rPr lang="it-IT" sz="2000" dirty="0"/>
              <a:t> of </a:t>
            </a:r>
            <a:r>
              <a:rPr lang="it-IT" sz="2000" dirty="0" err="1"/>
              <a:t>distinguishing</a:t>
            </a:r>
            <a:r>
              <a:rPr lang="it-IT" sz="2000" dirty="0"/>
              <a:t> </a:t>
            </a:r>
            <a:r>
              <a:rPr lang="it-IT" sz="2000" dirty="0" err="1"/>
              <a:t>between</a:t>
            </a:r>
            <a:r>
              <a:rPr lang="it-IT" sz="2000" dirty="0"/>
              <a:t> </a:t>
            </a:r>
            <a:r>
              <a:rPr lang="it-IT" sz="2000" dirty="0" err="1"/>
              <a:t>classes</a:t>
            </a:r>
            <a:r>
              <a:rPr lang="it-IT" sz="2000" dirty="0"/>
              <a:t>. </a:t>
            </a:r>
            <a:r>
              <a:rPr lang="it-IT" sz="2000" dirty="0" err="1"/>
              <a:t>Higher</a:t>
            </a:r>
            <a:r>
              <a:rPr lang="it-IT" sz="2000" dirty="0"/>
              <a:t> the AUC, </a:t>
            </a:r>
            <a:r>
              <a:rPr lang="it-IT" sz="2000" dirty="0" err="1"/>
              <a:t>better</a:t>
            </a:r>
            <a:r>
              <a:rPr lang="it-IT" sz="2000" dirty="0"/>
              <a:t> the model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at</a:t>
            </a:r>
            <a:r>
              <a:rPr lang="it-IT" sz="2000" dirty="0"/>
              <a:t> </a:t>
            </a:r>
            <a:r>
              <a:rPr lang="it-IT" sz="2000" dirty="0" err="1"/>
              <a:t>predicting</a:t>
            </a:r>
            <a:r>
              <a:rPr lang="it-IT" sz="2000" dirty="0"/>
              <a:t> 0s </a:t>
            </a:r>
            <a:r>
              <a:rPr lang="it-IT" sz="2000" dirty="0" err="1"/>
              <a:t>as</a:t>
            </a:r>
            <a:r>
              <a:rPr lang="it-IT" sz="2000" dirty="0"/>
              <a:t> 0s and 1s </a:t>
            </a:r>
            <a:r>
              <a:rPr lang="it-IT" sz="2000" dirty="0" err="1"/>
              <a:t>as</a:t>
            </a:r>
            <a:r>
              <a:rPr lang="it-IT" sz="2000" dirty="0"/>
              <a:t> 1s. </a:t>
            </a:r>
            <a:endParaRPr sz="2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93"/>
          <p:cNvSpPr txBox="1">
            <a:spLocks noGrp="1"/>
          </p:cNvSpPr>
          <p:nvPr>
            <p:ph type="body" idx="1"/>
          </p:nvPr>
        </p:nvSpPr>
        <p:spPr>
          <a:xfrm>
            <a:off x="258250" y="1143000"/>
            <a:ext cx="8580900" cy="25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3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If</a:t>
            </a:r>
            <a:r>
              <a:rPr lang="it-IT" sz="23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H0 (</a:t>
            </a:r>
            <a:r>
              <a:rPr lang="it-IT" sz="23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null</a:t>
            </a:r>
            <a:r>
              <a:rPr lang="it-IT" sz="23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hypothesis</a:t>
            </a:r>
            <a:r>
              <a:rPr lang="it-IT" sz="23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) </a:t>
            </a:r>
            <a:r>
              <a:rPr lang="it-IT" sz="23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holds</a:t>
            </a:r>
            <a:r>
              <a:rPr lang="it-IT" sz="23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true</a:t>
            </a:r>
            <a:r>
              <a:rPr lang="it-IT" sz="23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sz="23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then</a:t>
            </a:r>
            <a:r>
              <a:rPr lang="it-IT" sz="23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we</a:t>
            </a:r>
            <a:r>
              <a:rPr lang="it-IT" sz="23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must </a:t>
            </a:r>
            <a:r>
              <a:rPr lang="it-IT" sz="23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have</a:t>
            </a:r>
            <a:r>
              <a:rPr lang="it-IT" sz="23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300" b="1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1" indent="0" algn="l" rtl="0">
              <a:spcBef>
                <a:spcPts val="400"/>
              </a:spcBef>
              <a:spcAft>
                <a:spcPts val="0"/>
              </a:spcAft>
              <a:buSzPts val="2000"/>
              <a:buFont typeface="Times New Roman"/>
              <a:buNone/>
            </a:pP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        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300" baseline="-25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(h1) =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300" baseline="-25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</a:t>
            </a:r>
            <a:r>
              <a:rPr lang="it-IT" sz="2300" baseline="-25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(h2) ⇒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</a:t>
            </a:r>
            <a:r>
              <a:rPr lang="it-IT" sz="2300" baseline="-25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=0</a:t>
            </a:r>
            <a:endParaRPr sz="23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1" indent="0" algn="l" rtl="0">
              <a:spcBef>
                <a:spcPts val="400"/>
              </a:spcBef>
              <a:spcAft>
                <a:spcPts val="0"/>
              </a:spcAft>
              <a:buSzPts val="2000"/>
              <a:buFont typeface="Times New Roman"/>
              <a:buNone/>
            </a:pP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Which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means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although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in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our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experiments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we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observe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that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                 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300" baseline="-25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(h1) ≠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300" baseline="-25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(h2) (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e.g.,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300" baseline="-25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(h1) &lt;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300" baseline="-25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(h2)), </a:t>
            </a:r>
            <a:r>
              <a:rPr lang="it-IT" sz="23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the “</a:t>
            </a:r>
            <a:r>
              <a:rPr lang="it-IT" sz="23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true</a:t>
            </a:r>
            <a:r>
              <a:rPr lang="it-IT" sz="23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” </a:t>
            </a:r>
            <a:r>
              <a:rPr lang="it-IT" sz="23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expected</a:t>
            </a:r>
            <a:r>
              <a:rPr lang="it-IT" sz="23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value</a:t>
            </a:r>
            <a:r>
              <a:rPr lang="it-IT" sz="23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 of </a:t>
            </a:r>
            <a:r>
              <a:rPr lang="it-IT" sz="23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3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differences</a:t>
            </a:r>
            <a:r>
              <a:rPr lang="it-IT" sz="23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of h1 and h2 on D </a:t>
            </a:r>
            <a:r>
              <a:rPr lang="it-IT" sz="23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3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zero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3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365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roxima Nova"/>
              <a:buChar char="●"/>
            </a:pP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To test the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likelihood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of </a:t>
            </a:r>
            <a:r>
              <a:rPr lang="it-IT" sz="23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H0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we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have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to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consider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3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SzPts val="2400"/>
              <a:buFont typeface="Times New Roman"/>
              <a:buNone/>
            </a:pPr>
            <a:endParaRPr sz="23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SzPts val="2400"/>
              <a:buFont typeface="Times New Roman"/>
              <a:buNone/>
            </a:pPr>
            <a:endParaRPr sz="23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7" name="Google Shape;907;p93"/>
          <p:cNvSpPr txBox="1">
            <a:spLocks noGrp="1"/>
          </p:cNvSpPr>
          <p:nvPr>
            <p:ph type="sldNum" idx="12"/>
          </p:nvPr>
        </p:nvSpPr>
        <p:spPr>
          <a:xfrm>
            <a:off x="8458200" y="6400800"/>
            <a:ext cx="381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/>
              <a:t>80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8" name="Google Shape;908;p93"/>
          <p:cNvSpPr txBox="1"/>
          <p:nvPr/>
        </p:nvSpPr>
        <p:spPr>
          <a:xfrm>
            <a:off x="4671519" y="3686246"/>
            <a:ext cx="3332100" cy="399900"/>
          </a:xfrm>
          <a:prstGeom prst="rect">
            <a:avLst/>
          </a:prstGeom>
          <a:gradFill>
            <a:gsLst>
              <a:gs pos="0">
                <a:srgbClr val="8DFFD8"/>
              </a:gs>
              <a:gs pos="35000">
                <a:srgbClr val="B0FFE2"/>
              </a:gs>
              <a:gs pos="100000">
                <a:srgbClr val="DFFFF4"/>
              </a:gs>
            </a:gsLst>
            <a:lin ang="16200000" scaled="0"/>
          </a:gradFill>
          <a:ln w="9525" cap="flat" cmpd="sng">
            <a:solidFill>
              <a:srgbClr val="00CB97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Error estimates on the samples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9" name="Google Shape;909;p93"/>
          <p:cNvSpPr txBox="1"/>
          <p:nvPr/>
        </p:nvSpPr>
        <p:spPr>
          <a:xfrm>
            <a:off x="4671525" y="4115275"/>
            <a:ext cx="3558000" cy="399900"/>
          </a:xfrm>
          <a:prstGeom prst="rect">
            <a:avLst/>
          </a:prstGeom>
          <a:gradFill>
            <a:gsLst>
              <a:gs pos="0">
                <a:srgbClr val="8DFFD8"/>
              </a:gs>
              <a:gs pos="35000">
                <a:srgbClr val="B0FFE2"/>
              </a:gs>
              <a:gs pos="100000">
                <a:srgbClr val="DFFFF4"/>
              </a:gs>
            </a:gsLst>
            <a:lin ang="16198662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it-IT" sz="2000" i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must be zero if H0 holds true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0" name="Google Shape;910;p93"/>
          <p:cNvSpPr txBox="1"/>
          <p:nvPr/>
        </p:nvSpPr>
        <p:spPr>
          <a:xfrm>
            <a:off x="4671513" y="4612513"/>
            <a:ext cx="3240000" cy="399900"/>
          </a:xfrm>
          <a:prstGeom prst="rect">
            <a:avLst/>
          </a:prstGeom>
          <a:gradFill>
            <a:gsLst>
              <a:gs pos="0">
                <a:srgbClr val="8DFFD8"/>
              </a:gs>
              <a:gs pos="35000">
                <a:srgbClr val="B0FFE2"/>
              </a:gs>
              <a:gs pos="100000">
                <a:srgbClr val="DFFFF4"/>
              </a:gs>
            </a:gsLst>
            <a:lin ang="16198662" scaled="0"/>
          </a:gradFill>
          <a:ln w="9525" cap="flat" cmpd="sng">
            <a:solidFill>
              <a:srgbClr val="2D2DC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Error bounds in estimating d</a:t>
            </a:r>
            <a:r>
              <a:rPr lang="it-IT" sz="2000" i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endParaRPr/>
          </a:p>
        </p:txBody>
      </p:sp>
      <p:sp>
        <p:nvSpPr>
          <p:cNvPr id="911" name="Google Shape;911;p93"/>
          <p:cNvSpPr txBox="1"/>
          <p:nvPr/>
        </p:nvSpPr>
        <p:spPr>
          <a:xfrm>
            <a:off x="900450" y="5388850"/>
            <a:ext cx="6961800" cy="933600"/>
          </a:xfrm>
          <a:prstGeom prst="rect">
            <a:avLst/>
          </a:prstGeom>
          <a:gradFill>
            <a:gsLst>
              <a:gs pos="0">
                <a:srgbClr val="8DFFD8"/>
              </a:gs>
              <a:gs pos="35000">
                <a:srgbClr val="B0FFE2"/>
              </a:gs>
              <a:gs pos="100000">
                <a:srgbClr val="DFFFF4"/>
              </a:gs>
            </a:gsLst>
            <a:lin ang="16198662" scaled="0"/>
          </a:gradFill>
          <a:ln w="9525" cap="flat" cmpd="sng">
            <a:solidFill>
              <a:srgbClr val="2D2DC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it-IT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We know both </a:t>
            </a: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it-IT" sz="2000" i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it-IT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and </a:t>
            </a:r>
            <a:r>
              <a:rPr lang="it-IT" sz="1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σ</a:t>
            </a:r>
            <a:r>
              <a:rPr lang="it-IT" sz="1600" b="1" baseline="-25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ds</a:t>
            </a:r>
            <a:r>
              <a:rPr lang="it-IT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so </a:t>
            </a:r>
            <a:r>
              <a:rPr lang="it-IT" sz="1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we compute</a:t>
            </a:r>
            <a:r>
              <a:rPr lang="it-IT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z</a:t>
            </a:r>
            <a:r>
              <a:rPr lang="it-IT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and look on a z-table, to see“how many times” our result </a:t>
            </a: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it-IT" sz="2000" i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it-IT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is far from the expected mean difference                      (which is zero according to H0)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2" name="Google Shape;912;p93"/>
          <p:cNvSpPr txBox="1">
            <a:spLocks noGrp="1"/>
          </p:cNvSpPr>
          <p:nvPr>
            <p:ph type="title"/>
          </p:nvPr>
        </p:nvSpPr>
        <p:spPr>
          <a:xfrm>
            <a:off x="613650" y="85775"/>
            <a:ext cx="82215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How to do: 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Two-Tailed Test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13" name="Google Shape;913;p93"/>
          <p:cNvSpPr txBox="1"/>
          <p:nvPr/>
        </p:nvSpPr>
        <p:spPr>
          <a:xfrm>
            <a:off x="7816800" y="205200"/>
            <a:ext cx="10986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it-IT" sz="6000" b="1">
                <a:latin typeface="Proxima Nova"/>
                <a:ea typeface="Proxima Nova"/>
                <a:cs typeface="Proxima Nova"/>
                <a:sym typeface="Proxima Nova"/>
              </a:rPr>
              <a:t>3 </a:t>
            </a:r>
            <a:endParaRPr sz="60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14" name="Google Shape;91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425" y="4086161"/>
            <a:ext cx="2682925" cy="23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4170" y="3770550"/>
            <a:ext cx="2095237" cy="23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2245" y="4401745"/>
            <a:ext cx="3558000" cy="212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16218" y="4701325"/>
            <a:ext cx="811145" cy="53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94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/>
              <a:t>81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24" name="Google Shape;924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95600" y="2127250"/>
            <a:ext cx="5557838" cy="3651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5" name="Google Shape;925;p94"/>
          <p:cNvCxnSpPr/>
          <p:nvPr/>
        </p:nvCxnSpPr>
        <p:spPr>
          <a:xfrm>
            <a:off x="4862513" y="4433888"/>
            <a:ext cx="0" cy="9684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6" name="Google Shape;926;p94"/>
          <p:cNvCxnSpPr/>
          <p:nvPr/>
        </p:nvCxnSpPr>
        <p:spPr>
          <a:xfrm>
            <a:off x="4851400" y="5048250"/>
            <a:ext cx="812700" cy="0"/>
          </a:xfrm>
          <a:prstGeom prst="straightConnector1">
            <a:avLst/>
          </a:prstGeom>
          <a:noFill/>
          <a:ln w="38100" cap="flat" cmpd="sng">
            <a:solidFill>
              <a:srgbClr val="008000"/>
            </a:solidFill>
            <a:prstDash val="solid"/>
            <a:round/>
            <a:headEnd type="stealth" w="med" len="med"/>
            <a:tailEnd type="stealth" w="med" len="med"/>
          </a:ln>
        </p:spPr>
      </p:cxnSp>
      <p:grpSp>
        <p:nvGrpSpPr>
          <p:cNvPr id="927" name="Google Shape;927;p94"/>
          <p:cNvGrpSpPr/>
          <p:nvPr/>
        </p:nvGrpSpPr>
        <p:grpSpPr>
          <a:xfrm>
            <a:off x="4644960" y="3746373"/>
            <a:ext cx="1782730" cy="1663643"/>
            <a:chOff x="3436671" y="3756493"/>
            <a:chExt cx="1782373" cy="1664809"/>
          </a:xfrm>
        </p:grpSpPr>
        <p:cxnSp>
          <p:nvCxnSpPr>
            <p:cNvPr id="928" name="Google Shape;928;p94"/>
            <p:cNvCxnSpPr/>
            <p:nvPr/>
          </p:nvCxnSpPr>
          <p:spPr>
            <a:xfrm rot="10800000" flipH="1">
              <a:off x="3992174" y="3756493"/>
              <a:ext cx="779292" cy="203335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9" name="Google Shape;929;p94"/>
            <p:cNvCxnSpPr/>
            <p:nvPr/>
          </p:nvCxnSpPr>
          <p:spPr>
            <a:xfrm rot="10800000" flipH="1">
              <a:off x="3746166" y="4034491"/>
              <a:ext cx="1217346" cy="29864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0" name="Google Shape;930;p94"/>
            <p:cNvCxnSpPr/>
            <p:nvPr/>
          </p:nvCxnSpPr>
          <p:spPr>
            <a:xfrm rot="10800000" flipH="1">
              <a:off x="3660460" y="4322020"/>
              <a:ext cx="1483987" cy="341541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1" name="Google Shape;931;p94"/>
            <p:cNvCxnSpPr/>
            <p:nvPr/>
          </p:nvCxnSpPr>
          <p:spPr>
            <a:xfrm rot="10800000" flipH="1">
              <a:off x="3682680" y="4577778"/>
              <a:ext cx="1504621" cy="416202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2" name="Google Shape;932;p94"/>
            <p:cNvCxnSpPr/>
            <p:nvPr/>
          </p:nvCxnSpPr>
          <p:spPr>
            <a:xfrm rot="10800000" flipH="1">
              <a:off x="3436671" y="4941557"/>
              <a:ext cx="1750630" cy="479745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3" name="Google Shape;933;p94"/>
            <p:cNvCxnSpPr/>
            <p:nvPr/>
          </p:nvCxnSpPr>
          <p:spPr>
            <a:xfrm rot="10800000" flipH="1">
              <a:off x="4471495" y="5208435"/>
              <a:ext cx="704696" cy="169976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4" name="Google Shape;934;p94"/>
            <p:cNvCxnSpPr/>
            <p:nvPr/>
          </p:nvCxnSpPr>
          <p:spPr>
            <a:xfrm flipH="1">
              <a:off x="5207933" y="4385562"/>
              <a:ext cx="11111" cy="101508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935" name="Google Shape;935;p94"/>
          <p:cNvCxnSpPr/>
          <p:nvPr/>
        </p:nvCxnSpPr>
        <p:spPr>
          <a:xfrm>
            <a:off x="4227513" y="5591175"/>
            <a:ext cx="2806800" cy="31800"/>
          </a:xfrm>
          <a:prstGeom prst="straightConnector1">
            <a:avLst/>
          </a:prstGeom>
          <a:noFill/>
          <a:ln w="57150" cap="flat" cmpd="sng">
            <a:solidFill>
              <a:srgbClr val="FF3300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936" name="Google Shape;936;p94"/>
          <p:cNvSpPr txBox="1"/>
          <p:nvPr/>
        </p:nvSpPr>
        <p:spPr>
          <a:xfrm>
            <a:off x="7893000" y="181800"/>
            <a:ext cx="10986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it-IT" sz="6000" b="1">
                <a:latin typeface="Proxima Nova"/>
                <a:ea typeface="Proxima Nova"/>
                <a:cs typeface="Proxima Nova"/>
                <a:sym typeface="Proxima Nova"/>
              </a:rPr>
              <a:t>4 </a:t>
            </a:r>
            <a:endParaRPr sz="60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7" name="Google Shape;937;p94"/>
          <p:cNvSpPr txBox="1"/>
          <p:nvPr/>
        </p:nvSpPr>
        <p:spPr>
          <a:xfrm>
            <a:off x="6392625" y="5851525"/>
            <a:ext cx="1999200" cy="399900"/>
          </a:xfrm>
          <a:prstGeom prst="rect">
            <a:avLst/>
          </a:prstGeom>
          <a:gradFill>
            <a:gsLst>
              <a:gs pos="0">
                <a:srgbClr val="8DFFD8"/>
              </a:gs>
              <a:gs pos="35000">
                <a:srgbClr val="B0FFE2"/>
              </a:gs>
              <a:gs pos="100000">
                <a:srgbClr val="DFFFF4"/>
              </a:gs>
            </a:gsLst>
            <a:lin ang="16200038" scaled="0"/>
          </a:gradFill>
          <a:ln w="9525" cap="flat" cmpd="sng">
            <a:solidFill>
              <a:srgbClr val="00CB97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H0 holds, d</a:t>
            </a:r>
            <a:r>
              <a:rPr lang="it-IT" sz="20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=0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938" name="Google Shape;938;p94"/>
          <p:cNvCxnSpPr>
            <a:stCxn id="937" idx="0"/>
          </p:cNvCxnSpPr>
          <p:nvPr/>
        </p:nvCxnSpPr>
        <p:spPr>
          <a:xfrm rot="10800000">
            <a:off x="5710125" y="5432725"/>
            <a:ext cx="1682100" cy="418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39" name="Google Shape;939;p94"/>
          <p:cNvSpPr txBox="1"/>
          <p:nvPr/>
        </p:nvSpPr>
        <p:spPr>
          <a:xfrm>
            <a:off x="2634550" y="5875325"/>
            <a:ext cx="3213000" cy="399900"/>
          </a:xfrm>
          <a:prstGeom prst="rect">
            <a:avLst/>
          </a:prstGeom>
          <a:gradFill>
            <a:gsLst>
              <a:gs pos="0">
                <a:srgbClr val="8DFFD8"/>
              </a:gs>
              <a:gs pos="35000">
                <a:srgbClr val="B0FFE2"/>
              </a:gs>
              <a:gs pos="100000">
                <a:srgbClr val="DFFFF4"/>
              </a:gs>
            </a:gsLst>
            <a:lin ang="16200038" scaled="0"/>
          </a:gradFill>
          <a:ln w="9525" cap="flat" cmpd="sng">
            <a:solidFill>
              <a:srgbClr val="00CB97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estimate d</a:t>
            </a:r>
            <a:r>
              <a:rPr lang="it-IT" sz="20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on the sample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940" name="Google Shape;940;p94"/>
          <p:cNvCxnSpPr/>
          <p:nvPr/>
        </p:nvCxnSpPr>
        <p:spPr>
          <a:xfrm rot="10800000" flipH="1">
            <a:off x="3511500" y="5086025"/>
            <a:ext cx="1692300" cy="789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41" name="Google Shape;941;p94"/>
          <p:cNvSpPr txBox="1"/>
          <p:nvPr/>
        </p:nvSpPr>
        <p:spPr>
          <a:xfrm>
            <a:off x="249250" y="2237350"/>
            <a:ext cx="2352600" cy="399900"/>
          </a:xfrm>
          <a:prstGeom prst="rect">
            <a:avLst/>
          </a:prstGeom>
          <a:gradFill>
            <a:gsLst>
              <a:gs pos="0">
                <a:srgbClr val="8DFFD8"/>
              </a:gs>
              <a:gs pos="35000">
                <a:srgbClr val="B0FFE2"/>
              </a:gs>
              <a:gs pos="100000">
                <a:srgbClr val="DFFFF4"/>
              </a:gs>
            </a:gsLst>
            <a:lin ang="16200038" scaled="0"/>
          </a:gradFill>
          <a:ln w="9525" cap="flat" cmpd="sng">
            <a:solidFill>
              <a:srgbClr val="00CB97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|d</a:t>
            </a:r>
            <a:r>
              <a:rPr lang="it-IT" sz="20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-0|=zσ ,  z=|d</a:t>
            </a:r>
            <a:r>
              <a:rPr lang="it-IT" sz="20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|/σ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2" name="Google Shape;942;p94"/>
          <p:cNvSpPr txBox="1"/>
          <p:nvPr/>
        </p:nvSpPr>
        <p:spPr>
          <a:xfrm>
            <a:off x="210900" y="2848675"/>
            <a:ext cx="2352600" cy="1344600"/>
          </a:xfrm>
          <a:prstGeom prst="rect">
            <a:avLst/>
          </a:prstGeom>
          <a:gradFill>
            <a:gsLst>
              <a:gs pos="0">
                <a:srgbClr val="8DFFD8"/>
              </a:gs>
              <a:gs pos="35000">
                <a:srgbClr val="B0FFE2"/>
              </a:gs>
              <a:gs pos="100000">
                <a:srgbClr val="DFFFF4"/>
              </a:gs>
            </a:gsLst>
            <a:lin ang="16200038" scaled="0"/>
          </a:gradFill>
          <a:ln w="9525" cap="flat" cmpd="sng">
            <a:solidFill>
              <a:srgbClr val="00CB97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Given z, using the table we can compute N (the confidence area).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3" name="Google Shape;943;p94"/>
          <p:cNvSpPr txBox="1"/>
          <p:nvPr/>
        </p:nvSpPr>
        <p:spPr>
          <a:xfrm>
            <a:off x="230100" y="1219200"/>
            <a:ext cx="8531400" cy="758700"/>
          </a:xfrm>
          <a:prstGeom prst="rect">
            <a:avLst/>
          </a:prstGeom>
          <a:gradFill>
            <a:gsLst>
              <a:gs pos="0">
                <a:srgbClr val="8DFFD8"/>
              </a:gs>
              <a:gs pos="35000">
                <a:srgbClr val="B0FFE2"/>
              </a:gs>
              <a:gs pos="100000">
                <a:srgbClr val="DFFFF4"/>
              </a:gs>
            </a:gsLst>
            <a:lin ang="16200038" scaled="0"/>
          </a:gradFill>
          <a:ln w="9525" cap="flat" cmpd="sng">
            <a:solidFill>
              <a:srgbClr val="00CB97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the area lies </a:t>
            </a:r>
            <a:r>
              <a:rPr lang="it-IT" sz="2000" b="1">
                <a:latin typeface="Times New Roman"/>
                <a:ea typeface="Times New Roman"/>
                <a:cs typeface="Times New Roman"/>
                <a:sym typeface="Times New Roman"/>
              </a:rPr>
              <a:t>within</a:t>
            </a: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non-critical region (i.e. </a:t>
            </a:r>
            <a:r>
              <a:rPr lang="it-IT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N≤95%</a:t>
            </a: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), the </a:t>
            </a:r>
            <a:r>
              <a:rPr lang="it-IT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Null</a:t>
            </a:r>
            <a:r>
              <a:rPr lang="it-IT" b="1">
                <a:solidFill>
                  <a:schemeClr val="dk1"/>
                </a:solidFill>
              </a:rPr>
              <a:t> </a:t>
            </a:r>
            <a:r>
              <a:rPr lang="it-IT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Hypothesis H0</a:t>
            </a: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</a:t>
            </a:r>
            <a:r>
              <a:rPr lang="it-IT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accepted</a:t>
            </a: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(= there is no significant difference between the two hypotheses)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4" name="Google Shape;944;p94"/>
          <p:cNvSpPr txBox="1"/>
          <p:nvPr/>
        </p:nvSpPr>
        <p:spPr>
          <a:xfrm>
            <a:off x="210900" y="4433900"/>
            <a:ext cx="2352600" cy="1534500"/>
          </a:xfrm>
          <a:prstGeom prst="rect">
            <a:avLst/>
          </a:prstGeom>
          <a:gradFill>
            <a:gsLst>
              <a:gs pos="0">
                <a:srgbClr val="8DFFD8"/>
              </a:gs>
              <a:gs pos="35000">
                <a:srgbClr val="B0FFE2"/>
              </a:gs>
              <a:gs pos="100000">
                <a:srgbClr val="DFFFF4"/>
              </a:gs>
            </a:gsLst>
            <a:lin ang="16200038" scaled="0"/>
          </a:gradFill>
          <a:ln w="9525" cap="flat" cmpd="sng">
            <a:solidFill>
              <a:srgbClr val="00CB97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it-IT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“common wisdom” is that the acceptance region for H0 is within -2σ and +2σ (N≤95%)</a:t>
            </a:r>
            <a:endParaRPr sz="20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5" name="Google Shape;945;p94"/>
          <p:cNvSpPr txBox="1">
            <a:spLocks noGrp="1"/>
          </p:cNvSpPr>
          <p:nvPr>
            <p:ph type="title"/>
          </p:nvPr>
        </p:nvSpPr>
        <p:spPr>
          <a:xfrm>
            <a:off x="613650" y="85775"/>
            <a:ext cx="82215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How to do: 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Two-Tailed Test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95"/>
          <p:cNvSpPr txBox="1">
            <a:spLocks noGrp="1"/>
          </p:cNvSpPr>
          <p:nvPr>
            <p:ph type="body" idx="1"/>
          </p:nvPr>
        </p:nvSpPr>
        <p:spPr>
          <a:xfrm>
            <a:off x="685800" y="1371600"/>
            <a:ext cx="7772400" cy="4687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Times New Roman"/>
              <a:buChar char="●"/>
            </a:pP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 other terms: the </a:t>
            </a:r>
            <a:r>
              <a:rPr lang="it-IT" sz="2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farther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our measured distance d</a:t>
            </a:r>
            <a:r>
              <a:rPr lang="it-IT" sz="2300" baseline="-25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is from the “expected” distance (d</a:t>
            </a:r>
            <a:r>
              <a:rPr lang="it-IT" sz="2300" baseline="-25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=0; in case the null hypothesis H0 holds), </a:t>
            </a:r>
            <a:r>
              <a:rPr lang="it-IT" sz="23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the less confident we should be in H0.</a:t>
            </a:r>
            <a:endParaRPr sz="23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1115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Times New Roman"/>
              <a:buChar char="●"/>
            </a:pP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For any measured value of d</a:t>
            </a:r>
            <a:r>
              <a:rPr lang="it-IT" sz="2300" baseline="-25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the y-axis gives us </a:t>
            </a:r>
            <a:r>
              <a:rPr lang="it-IT" sz="23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the probability of observing that value</a:t>
            </a:r>
            <a:endParaRPr sz="2300" b="1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1115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Times New Roman"/>
              <a:buChar char="●"/>
            </a:pPr>
            <a:r>
              <a:rPr lang="it-IT" sz="23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If d</a:t>
            </a:r>
            <a:r>
              <a:rPr lang="it-IT" sz="2300" b="1" baseline="-25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23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 is farther than ±2σ from d</a:t>
            </a:r>
            <a:r>
              <a:rPr lang="it-IT" sz="2300" b="1" baseline="-25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</a:t>
            </a:r>
            <a:r>
              <a:rPr lang="it-IT" sz="23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then we may conclude that the probability of having observed the value d</a:t>
            </a:r>
            <a:r>
              <a:rPr lang="it-IT" sz="2300" baseline="-25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in case d</a:t>
            </a:r>
            <a:r>
              <a:rPr lang="it-IT" sz="2300" baseline="-25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=0 is too small. And hence </a:t>
            </a:r>
            <a:r>
              <a:rPr lang="it-IT" sz="23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we reject H0 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as being very unlikely. </a:t>
            </a:r>
            <a:endParaRPr sz="23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1" name="Google Shape;951;p95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/>
              <a:t>82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2" name="Google Shape;952;p95"/>
          <p:cNvSpPr txBox="1"/>
          <p:nvPr/>
        </p:nvSpPr>
        <p:spPr>
          <a:xfrm>
            <a:off x="7692450" y="166950"/>
            <a:ext cx="10986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it-IT" sz="6000" b="1">
                <a:latin typeface="Proxima Nova"/>
                <a:ea typeface="Proxima Nova"/>
                <a:cs typeface="Proxima Nova"/>
                <a:sym typeface="Proxima Nova"/>
              </a:rPr>
              <a:t>5 </a:t>
            </a:r>
            <a:endParaRPr sz="60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3" name="Google Shape;953;p95"/>
          <p:cNvSpPr txBox="1">
            <a:spLocks noGrp="1"/>
          </p:cNvSpPr>
          <p:nvPr>
            <p:ph type="title"/>
          </p:nvPr>
        </p:nvSpPr>
        <p:spPr>
          <a:xfrm>
            <a:off x="461250" y="190350"/>
            <a:ext cx="82215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How to do: 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Two-Tailed Test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96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How to do:</a:t>
            </a:r>
            <a:r>
              <a:rPr lang="it-IT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 sz="3200">
                <a:latin typeface="Proxima Nova"/>
                <a:ea typeface="Proxima Nova"/>
                <a:cs typeface="Proxima Nova"/>
                <a:sym typeface="Proxima Nova"/>
              </a:rPr>
              <a:t>Example of Two-Tailed Test</a:t>
            </a:r>
            <a:endParaRPr sz="3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0" name="Google Shape;960;p96"/>
          <p:cNvSpPr txBox="1">
            <a:spLocks noGrp="1"/>
          </p:cNvSpPr>
          <p:nvPr>
            <p:ph type="body" idx="1"/>
          </p:nvPr>
        </p:nvSpPr>
        <p:spPr>
          <a:xfrm>
            <a:off x="277375" y="1371600"/>
            <a:ext cx="8530200" cy="9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Assume:</a:t>
            </a:r>
            <a:endParaRPr sz="23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00100" lvl="0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roxima Nova"/>
              <a:buChar char="●"/>
            </a:pP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</a:t>
            </a:r>
            <a:r>
              <a:rPr lang="it-IT" sz="2300" baseline="-25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=0.15</a:t>
            </a:r>
            <a:endParaRPr sz="23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00100" lvl="0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roxima Nova"/>
              <a:buChar char="●"/>
            </a:pP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σ</a:t>
            </a:r>
            <a:r>
              <a:rPr lang="it-IT" sz="2300" baseline="-25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=0.05</a:t>
            </a:r>
            <a:endParaRPr sz="23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00100" lvl="0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roxima Nova"/>
              <a:buChar char="●"/>
            </a:pP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z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</a:t>
            </a:r>
            <a:r>
              <a:rPr lang="it-IT" sz="2300" baseline="-25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/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σ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=3 </a:t>
            </a:r>
            <a:endParaRPr sz="23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Then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⇒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=99,87%  </a:t>
            </a:r>
            <a:endParaRPr sz="23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1" name="Google Shape;961;p96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/>
              <a:t>83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962" name="Google Shape;962;p96"/>
          <p:cNvGrpSpPr/>
          <p:nvPr/>
        </p:nvGrpSpPr>
        <p:grpSpPr>
          <a:xfrm>
            <a:off x="3068620" y="1680744"/>
            <a:ext cx="5538111" cy="3835862"/>
            <a:chOff x="3097252" y="1987958"/>
            <a:chExt cx="5637328" cy="4722805"/>
          </a:xfrm>
        </p:grpSpPr>
        <p:pic>
          <p:nvPicPr>
            <p:cNvPr id="963" name="Google Shape;963;p9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38110" y="1987958"/>
              <a:ext cx="5596470" cy="47228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4" name="Google Shape;964;p96"/>
            <p:cNvSpPr/>
            <p:nvPr/>
          </p:nvSpPr>
          <p:spPr>
            <a:xfrm>
              <a:off x="3616647" y="2033704"/>
              <a:ext cx="469336" cy="230057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imes New Roman"/>
                <a:buNone/>
              </a:pPr>
              <a:endParaRPr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65" name="Google Shape;965;p96"/>
            <p:cNvSpPr/>
            <p:nvPr/>
          </p:nvSpPr>
          <p:spPr>
            <a:xfrm>
              <a:off x="3097252" y="5774993"/>
              <a:ext cx="469336" cy="230057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imes New Roman"/>
                <a:buNone/>
              </a:pPr>
              <a:endParaRPr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66" name="Google Shape;966;p96"/>
            <p:cNvSpPr/>
            <p:nvPr/>
          </p:nvSpPr>
          <p:spPr>
            <a:xfrm>
              <a:off x="3561432" y="5806639"/>
              <a:ext cx="469336" cy="165641"/>
            </a:xfrm>
            <a:prstGeom prst="ellipse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imes New Roman"/>
                <a:buNone/>
              </a:pPr>
              <a:endParaRPr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967" name="Google Shape;967;p96"/>
          <p:cNvSpPr txBox="1"/>
          <p:nvPr/>
        </p:nvSpPr>
        <p:spPr>
          <a:xfrm>
            <a:off x="7816800" y="205200"/>
            <a:ext cx="10986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it-IT" sz="6000" b="1">
                <a:latin typeface="Proxima Nova"/>
                <a:ea typeface="Proxima Nova"/>
                <a:cs typeface="Proxima Nova"/>
                <a:sym typeface="Proxima Nova"/>
              </a:rPr>
              <a:t>6 </a:t>
            </a:r>
            <a:endParaRPr sz="60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97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/>
              <a:t>84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4" name="Google Shape;974;p97"/>
          <p:cNvSpPr txBox="1"/>
          <p:nvPr/>
        </p:nvSpPr>
        <p:spPr>
          <a:xfrm>
            <a:off x="546775" y="1276275"/>
            <a:ext cx="8136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it-IT" sz="2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Our z-test says that, if d</a:t>
            </a:r>
            <a:r>
              <a:rPr lang="it-IT" sz="2300" baseline="-25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</a:t>
            </a:r>
            <a:r>
              <a:rPr lang="it-IT" sz="2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=0, the </a:t>
            </a:r>
            <a:r>
              <a:rPr lang="it-IT" sz="2300" b="1">
                <a:latin typeface="Proxima Nova"/>
                <a:ea typeface="Proxima Nova"/>
                <a:cs typeface="Proxima Nova"/>
                <a:sym typeface="Proxima Nova"/>
              </a:rPr>
              <a:t>probability</a:t>
            </a:r>
            <a:r>
              <a:rPr lang="it-IT" sz="23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to obtain the value</a:t>
            </a:r>
            <a:r>
              <a:rPr lang="it-IT" sz="23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</a:t>
            </a:r>
            <a:r>
              <a:rPr lang="it-IT" sz="2300" baseline="-25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2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=0.15 or more, is </a:t>
            </a:r>
            <a:r>
              <a:rPr lang="it-IT" sz="23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less than 0.13% </a:t>
            </a:r>
            <a:r>
              <a:rPr lang="it-IT" sz="2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(100-99,87)!!                               </a:t>
            </a:r>
            <a:r>
              <a:rPr lang="it-IT" sz="2300" b="1">
                <a:latin typeface="Proxima Nova"/>
                <a:ea typeface="Proxima Nova"/>
                <a:cs typeface="Proxima Nova"/>
                <a:sym typeface="Proxima Nova"/>
              </a:rPr>
              <a:t>So H0 is very unlikely</a:t>
            </a:r>
            <a:endParaRPr sz="2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75" name="Google Shape;975;p97"/>
          <p:cNvCxnSpPr/>
          <p:nvPr/>
        </p:nvCxnSpPr>
        <p:spPr>
          <a:xfrm rot="10800000" flipH="1">
            <a:off x="4119442" y="5229906"/>
            <a:ext cx="1410000" cy="240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976" name="Google Shape;976;p97"/>
          <p:cNvSpPr txBox="1"/>
          <p:nvPr/>
        </p:nvSpPr>
        <p:spPr>
          <a:xfrm>
            <a:off x="4115416" y="5348536"/>
            <a:ext cx="10152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</a:pPr>
            <a:r>
              <a:rPr lang="it-IT" sz="2000">
                <a:latin typeface="Proxima Nova"/>
                <a:ea typeface="Proxima Nova"/>
                <a:cs typeface="Proxima Nova"/>
                <a:sym typeface="Proxima Nova"/>
              </a:rPr>
              <a:t>Z=3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7" name="Google Shape;977;p97"/>
          <p:cNvSpPr txBox="1">
            <a:spLocks noGrp="1"/>
          </p:cNvSpPr>
          <p:nvPr>
            <p:ph type="title"/>
          </p:nvPr>
        </p:nvSpPr>
        <p:spPr>
          <a:xfrm>
            <a:off x="536425" y="8175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How to do:</a:t>
            </a:r>
            <a:r>
              <a:rPr lang="it-IT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>
                <a:latin typeface="Proxima Nova"/>
                <a:ea typeface="Proxima Nova"/>
                <a:cs typeface="Proxima Nova"/>
                <a:sym typeface="Proxima Nova"/>
              </a:rPr>
              <a:t>Example of Two-Tailed Test</a:t>
            </a:r>
            <a:endParaRPr sz="3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78" name="Google Shape;978;p97"/>
          <p:cNvCxnSpPr/>
          <p:nvPr/>
        </p:nvCxnSpPr>
        <p:spPr>
          <a:xfrm>
            <a:off x="2850325" y="5098075"/>
            <a:ext cx="5327700" cy="28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79" name="Google Shape;979;p97"/>
          <p:cNvGrpSpPr/>
          <p:nvPr/>
        </p:nvGrpSpPr>
        <p:grpSpPr>
          <a:xfrm>
            <a:off x="2847615" y="3429000"/>
            <a:ext cx="5317049" cy="1647236"/>
            <a:chOff x="1697" y="3089"/>
            <a:chExt cx="2499" cy="835"/>
          </a:xfrm>
        </p:grpSpPr>
        <p:sp>
          <p:nvSpPr>
            <p:cNvPr id="980" name="Google Shape;980;p97"/>
            <p:cNvSpPr/>
            <p:nvPr/>
          </p:nvSpPr>
          <p:spPr>
            <a:xfrm>
              <a:off x="1697" y="3095"/>
              <a:ext cx="1252" cy="829"/>
            </a:xfrm>
            <a:custGeom>
              <a:avLst/>
              <a:gdLst/>
              <a:ahLst/>
              <a:cxnLst/>
              <a:rect l="l" t="t" r="r" b="b"/>
              <a:pathLst>
                <a:path w="1252" h="829" extrusionOk="0">
                  <a:moveTo>
                    <a:pt x="0" y="829"/>
                  </a:moveTo>
                  <a:cubicBezTo>
                    <a:pt x="150" y="810"/>
                    <a:pt x="300" y="792"/>
                    <a:pt x="392" y="776"/>
                  </a:cubicBezTo>
                  <a:cubicBezTo>
                    <a:pt x="484" y="760"/>
                    <a:pt x="485" y="772"/>
                    <a:pt x="553" y="730"/>
                  </a:cubicBezTo>
                  <a:cubicBezTo>
                    <a:pt x="621" y="688"/>
                    <a:pt x="739" y="592"/>
                    <a:pt x="799" y="522"/>
                  </a:cubicBezTo>
                  <a:cubicBezTo>
                    <a:pt x="859" y="452"/>
                    <a:pt x="881" y="368"/>
                    <a:pt x="914" y="307"/>
                  </a:cubicBezTo>
                  <a:cubicBezTo>
                    <a:pt x="947" y="246"/>
                    <a:pt x="968" y="196"/>
                    <a:pt x="999" y="154"/>
                  </a:cubicBezTo>
                  <a:cubicBezTo>
                    <a:pt x="1030" y="112"/>
                    <a:pt x="1057" y="80"/>
                    <a:pt x="1099" y="54"/>
                  </a:cubicBezTo>
                  <a:cubicBezTo>
                    <a:pt x="1141" y="28"/>
                    <a:pt x="1196" y="14"/>
                    <a:pt x="1252" y="0"/>
                  </a:cubicBezTo>
                </a:path>
              </a:pathLst>
            </a:cu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81" name="Google Shape;981;p97"/>
            <p:cNvSpPr/>
            <p:nvPr/>
          </p:nvSpPr>
          <p:spPr>
            <a:xfrm flipH="1">
              <a:off x="2944" y="3089"/>
              <a:ext cx="1252" cy="829"/>
            </a:xfrm>
            <a:custGeom>
              <a:avLst/>
              <a:gdLst/>
              <a:ahLst/>
              <a:cxnLst/>
              <a:rect l="l" t="t" r="r" b="b"/>
              <a:pathLst>
                <a:path w="1252" h="829" extrusionOk="0">
                  <a:moveTo>
                    <a:pt x="0" y="829"/>
                  </a:moveTo>
                  <a:cubicBezTo>
                    <a:pt x="150" y="810"/>
                    <a:pt x="300" y="792"/>
                    <a:pt x="392" y="776"/>
                  </a:cubicBezTo>
                  <a:cubicBezTo>
                    <a:pt x="484" y="760"/>
                    <a:pt x="485" y="772"/>
                    <a:pt x="553" y="730"/>
                  </a:cubicBezTo>
                  <a:cubicBezTo>
                    <a:pt x="621" y="688"/>
                    <a:pt x="739" y="592"/>
                    <a:pt x="799" y="522"/>
                  </a:cubicBezTo>
                  <a:cubicBezTo>
                    <a:pt x="859" y="452"/>
                    <a:pt x="881" y="368"/>
                    <a:pt x="914" y="307"/>
                  </a:cubicBezTo>
                  <a:cubicBezTo>
                    <a:pt x="947" y="246"/>
                    <a:pt x="968" y="196"/>
                    <a:pt x="999" y="154"/>
                  </a:cubicBezTo>
                  <a:cubicBezTo>
                    <a:pt x="1030" y="112"/>
                    <a:pt x="1057" y="80"/>
                    <a:pt x="1099" y="54"/>
                  </a:cubicBezTo>
                  <a:cubicBezTo>
                    <a:pt x="1141" y="28"/>
                    <a:pt x="1196" y="14"/>
                    <a:pt x="1252" y="0"/>
                  </a:cubicBezTo>
                </a:path>
              </a:pathLst>
            </a:cu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cxnSp>
        <p:nvCxnSpPr>
          <p:cNvPr id="982" name="Google Shape;982;p97"/>
          <p:cNvCxnSpPr/>
          <p:nvPr/>
        </p:nvCxnSpPr>
        <p:spPr>
          <a:xfrm>
            <a:off x="4068612" y="4837084"/>
            <a:ext cx="11700" cy="273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3" name="Google Shape;983;p97"/>
          <p:cNvSpPr txBox="1"/>
          <p:nvPr/>
        </p:nvSpPr>
        <p:spPr>
          <a:xfrm>
            <a:off x="4703161" y="4097664"/>
            <a:ext cx="11541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99.87%</a:t>
            </a:r>
            <a:endParaRPr/>
          </a:p>
        </p:txBody>
      </p:sp>
      <p:sp>
        <p:nvSpPr>
          <p:cNvPr id="984" name="Google Shape;984;p97"/>
          <p:cNvSpPr txBox="1"/>
          <p:nvPr/>
        </p:nvSpPr>
        <p:spPr>
          <a:xfrm>
            <a:off x="1041925" y="3763262"/>
            <a:ext cx="25533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0.065%+0.065% = 0.13%</a:t>
            </a:r>
            <a:endParaRPr/>
          </a:p>
        </p:txBody>
      </p:sp>
      <p:cxnSp>
        <p:nvCxnSpPr>
          <p:cNvPr id="985" name="Google Shape;985;p97"/>
          <p:cNvCxnSpPr/>
          <p:nvPr/>
        </p:nvCxnSpPr>
        <p:spPr>
          <a:xfrm>
            <a:off x="6928202" y="4837084"/>
            <a:ext cx="11700" cy="273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6" name="Google Shape;986;p97"/>
          <p:cNvCxnSpPr>
            <a:endCxn id="984" idx="2"/>
          </p:cNvCxnSpPr>
          <p:nvPr/>
        </p:nvCxnSpPr>
        <p:spPr>
          <a:xfrm rot="10800000">
            <a:off x="2318575" y="4179362"/>
            <a:ext cx="4608900" cy="8361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7" name="Google Shape;987;p97"/>
          <p:cNvCxnSpPr>
            <a:endCxn id="984" idx="2"/>
          </p:cNvCxnSpPr>
          <p:nvPr/>
        </p:nvCxnSpPr>
        <p:spPr>
          <a:xfrm rot="10800000">
            <a:off x="2318575" y="4179362"/>
            <a:ext cx="1327200" cy="907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8" name="Google Shape;988;p97"/>
          <p:cNvCxnSpPr/>
          <p:nvPr/>
        </p:nvCxnSpPr>
        <p:spPr>
          <a:xfrm>
            <a:off x="5503969" y="3471017"/>
            <a:ext cx="25800" cy="168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989" name="Google Shape;989;p97"/>
          <p:cNvSpPr txBox="1"/>
          <p:nvPr/>
        </p:nvSpPr>
        <p:spPr>
          <a:xfrm>
            <a:off x="1265275" y="2343813"/>
            <a:ext cx="6699900" cy="9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 sz="4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We should reject H0!!</a:t>
            </a:r>
            <a:endParaRPr sz="4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0" name="Google Shape;990;p97"/>
          <p:cNvSpPr txBox="1"/>
          <p:nvPr/>
        </p:nvSpPr>
        <p:spPr>
          <a:xfrm>
            <a:off x="7816800" y="205200"/>
            <a:ext cx="10986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it-IT" sz="6000" b="1">
                <a:latin typeface="Proxima Nova"/>
                <a:ea typeface="Proxima Nova"/>
                <a:cs typeface="Proxima Nova"/>
                <a:sym typeface="Proxima Nova"/>
              </a:rPr>
              <a:t>7 </a:t>
            </a:r>
            <a:endParaRPr sz="60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98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p-value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6" name="Google Shape;996;p98"/>
          <p:cNvSpPr txBox="1">
            <a:spLocks noGrp="1"/>
          </p:cNvSpPr>
          <p:nvPr>
            <p:ph type="body" idx="1"/>
          </p:nvPr>
        </p:nvSpPr>
        <p:spPr>
          <a:xfrm>
            <a:off x="304800" y="838200"/>
            <a:ext cx="8534400" cy="30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The p-value is the “probability value” of observing our estimate, </a:t>
            </a:r>
            <a:r>
              <a:rPr lang="it-IT" sz="23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given that H0 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holds</a:t>
            </a:r>
            <a:r>
              <a:rPr lang="it-IT" sz="23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300" b="1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365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Times New Roman"/>
              <a:buChar char="●"/>
            </a:pPr>
            <a:r>
              <a:rPr lang="it-IT" sz="23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The common wisdom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is to </a:t>
            </a:r>
            <a:r>
              <a:rPr lang="it-IT" sz="23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reject the null hypothesis 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if </a:t>
            </a:r>
            <a:r>
              <a:rPr lang="it-IT" sz="23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p&lt;0.05 (5% the area under the curve of the tails)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           (same as saying that the estimated value lies outside the ±2σ interval, or outside the 95% probability mass around the mean)</a:t>
            </a:r>
            <a:endParaRPr sz="23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365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roxima Nova"/>
              <a:buChar char="●"/>
            </a:pP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 the previous example, we obtained </a:t>
            </a:r>
            <a:r>
              <a:rPr lang="it-IT" sz="23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 &lt; 0.0</a:t>
            </a:r>
            <a:r>
              <a:rPr lang="it-IT" sz="23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013</a:t>
            </a:r>
            <a:r>
              <a:rPr lang="it-IT" sz="23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(0.13%)</a:t>
            </a:r>
            <a:endParaRPr sz="2300" b="1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3200"/>
              <a:buFont typeface="Times New Roman"/>
              <a:buNone/>
            </a:pPr>
            <a:endParaRPr sz="23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7" name="Google Shape;997;p98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/>
              <a:t>85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98" name="Google Shape;998;p98"/>
          <p:cNvPicPr preferRelativeResize="0"/>
          <p:nvPr/>
        </p:nvPicPr>
        <p:blipFill rotWithShape="1">
          <a:blip r:embed="rId3">
            <a:alphaModFix/>
          </a:blip>
          <a:srcRect t="7166"/>
          <a:stretch/>
        </p:blipFill>
        <p:spPr>
          <a:xfrm>
            <a:off x="2535400" y="3751114"/>
            <a:ext cx="4312700" cy="2793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99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How to do: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One-Tailed Test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4" name="Google Shape;1004;p99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/>
              <a:t>86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5" name="Google Shape;1005;p99"/>
          <p:cNvSpPr txBox="1"/>
          <p:nvPr/>
        </p:nvSpPr>
        <p:spPr>
          <a:xfrm>
            <a:off x="1878026" y="4786325"/>
            <a:ext cx="5343300" cy="399900"/>
          </a:xfrm>
          <a:prstGeom prst="rect">
            <a:avLst/>
          </a:prstGeom>
          <a:gradFill>
            <a:gsLst>
              <a:gs pos="0">
                <a:srgbClr val="8DFFD8"/>
              </a:gs>
              <a:gs pos="35000">
                <a:srgbClr val="B0FFE2"/>
              </a:gs>
              <a:gs pos="100000">
                <a:srgbClr val="DFFFF4"/>
              </a:gs>
            </a:gsLst>
            <a:lin ang="16198662" scaled="0"/>
          </a:gradFill>
          <a:ln w="9525" cap="flat" cmpd="sng">
            <a:solidFill>
              <a:srgbClr val="2D2DC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 a </a:t>
            </a:r>
            <a:r>
              <a:rPr lang="it-IT" sz="1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one-tailed test</a:t>
            </a:r>
            <a:r>
              <a:rPr lang="it-IT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we test either </a:t>
            </a:r>
            <a:r>
              <a:rPr lang="it-IT" sz="1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h1&gt;h2</a:t>
            </a:r>
            <a:r>
              <a:rPr lang="it-IT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or h1&lt;h2 </a:t>
            </a:r>
            <a:r>
              <a:rPr lang="it-IT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6" name="Google Shape;1006;p99"/>
          <p:cNvSpPr txBox="1"/>
          <p:nvPr/>
        </p:nvSpPr>
        <p:spPr>
          <a:xfrm>
            <a:off x="841363" y="5298213"/>
            <a:ext cx="7347300" cy="990600"/>
          </a:xfrm>
          <a:prstGeom prst="rect">
            <a:avLst/>
          </a:prstGeom>
          <a:gradFill>
            <a:gsLst>
              <a:gs pos="0">
                <a:srgbClr val="8DFFD8"/>
              </a:gs>
              <a:gs pos="35000">
                <a:srgbClr val="B0FFE2"/>
              </a:gs>
              <a:gs pos="100000">
                <a:srgbClr val="DFFFF4"/>
              </a:gs>
            </a:gsLst>
            <a:lin ang="16200000" scaled="0"/>
          </a:gradFill>
          <a:ln w="9525" cap="flat" cmpd="sng">
            <a:solidFill>
              <a:srgbClr val="00CB97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latin typeface="Proxima Nova"/>
                <a:ea typeface="Proxima Nova"/>
                <a:cs typeface="Proxima Nova"/>
                <a:sym typeface="Proxima Nova"/>
              </a:rPr>
              <a:t>In case</a:t>
            </a:r>
            <a:r>
              <a:rPr lang="it-IT" sz="18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1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h1&gt;h2</a:t>
            </a:r>
            <a:r>
              <a:rPr lang="it-IT" sz="18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we state the null hypothesis as follows: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lang="it-IT" sz="1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H0</a:t>
            </a:r>
            <a:r>
              <a:rPr lang="it-IT" sz="18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r>
              <a:rPr lang="it-IT" sz="1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not support </a:t>
            </a:r>
            <a:r>
              <a:rPr lang="it-IT" sz="18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that h1&gt;h2 (hence h1≤h2)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lang="it-IT" sz="1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H1</a:t>
            </a:r>
            <a:r>
              <a:rPr lang="it-IT" sz="18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r>
              <a:rPr lang="it-IT" sz="1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support</a:t>
            </a:r>
            <a:r>
              <a:rPr lang="it-IT" sz="18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h1&gt;h2 (in this case we should get an estimate of d )</a:t>
            </a:r>
            <a:endParaRPr sz="1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07" name="Google Shape;1007;p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2025" y="1331376"/>
            <a:ext cx="4597176" cy="336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99"/>
          <p:cNvSpPr txBox="1"/>
          <p:nvPr/>
        </p:nvSpPr>
        <p:spPr>
          <a:xfrm>
            <a:off x="645500" y="1585800"/>
            <a:ext cx="2467500" cy="990600"/>
          </a:xfrm>
          <a:prstGeom prst="rect">
            <a:avLst/>
          </a:prstGeom>
          <a:gradFill>
            <a:gsLst>
              <a:gs pos="0">
                <a:srgbClr val="8DFFD8"/>
              </a:gs>
              <a:gs pos="35000">
                <a:srgbClr val="B0FFE2"/>
              </a:gs>
              <a:gs pos="100000">
                <a:srgbClr val="DFFFF4"/>
              </a:gs>
            </a:gsLst>
            <a:lin ang="16200038" scaled="0"/>
          </a:gradFill>
          <a:ln w="9525" cap="flat" cmpd="sng">
            <a:solidFill>
              <a:srgbClr val="00CB97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it-IT" sz="2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For the 1-tailed test the</a:t>
            </a:r>
            <a:r>
              <a:rPr lang="it-IT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p-value = 0.05 (5%)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09" name="Google Shape;1009;p99"/>
          <p:cNvCxnSpPr>
            <a:stCxn id="1008" idx="2"/>
          </p:cNvCxnSpPr>
          <p:nvPr/>
        </p:nvCxnSpPr>
        <p:spPr>
          <a:xfrm rot="-5400000" flipH="1">
            <a:off x="1892600" y="2563050"/>
            <a:ext cx="1417800" cy="1444500"/>
          </a:xfrm>
          <a:prstGeom prst="bentConnector2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10" name="Google Shape;1010;p99"/>
          <p:cNvSpPr txBox="1"/>
          <p:nvPr/>
        </p:nvSpPr>
        <p:spPr>
          <a:xfrm>
            <a:off x="5941400" y="1585800"/>
            <a:ext cx="2467500" cy="990600"/>
          </a:xfrm>
          <a:prstGeom prst="rect">
            <a:avLst/>
          </a:prstGeom>
          <a:gradFill>
            <a:gsLst>
              <a:gs pos="0">
                <a:srgbClr val="8DFFD8"/>
              </a:gs>
              <a:gs pos="35000">
                <a:srgbClr val="B0FFE2"/>
              </a:gs>
              <a:gs pos="100000">
                <a:srgbClr val="DFFFF4"/>
              </a:gs>
            </a:gsLst>
            <a:lin ang="16200038" scaled="0"/>
          </a:gradFill>
          <a:ln w="9525" cap="flat" cmpd="sng">
            <a:solidFill>
              <a:srgbClr val="00CB97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it-IT" sz="2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Then, the right area is 0.95 (95%) of the total area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11" name="Google Shape;1011;p99"/>
          <p:cNvCxnSpPr>
            <a:stCxn id="1010" idx="2"/>
          </p:cNvCxnSpPr>
          <p:nvPr/>
        </p:nvCxnSpPr>
        <p:spPr>
          <a:xfrm flipH="1">
            <a:off x="5085950" y="2576400"/>
            <a:ext cx="2089200" cy="823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12" name="Google Shape;1012;p99"/>
          <p:cNvSpPr txBox="1"/>
          <p:nvPr/>
        </p:nvSpPr>
        <p:spPr>
          <a:xfrm>
            <a:off x="7816800" y="205200"/>
            <a:ext cx="10986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it-IT" sz="6000" b="1">
                <a:latin typeface="Proxima Nova"/>
                <a:ea typeface="Proxima Nova"/>
                <a:cs typeface="Proxima Nova"/>
                <a:sym typeface="Proxima Nova"/>
              </a:rPr>
              <a:t>1 </a:t>
            </a:r>
            <a:endParaRPr sz="60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00"/>
          <p:cNvSpPr txBox="1">
            <a:spLocks noGrp="1"/>
          </p:cNvSpPr>
          <p:nvPr>
            <p:ph type="body" idx="1"/>
          </p:nvPr>
        </p:nvSpPr>
        <p:spPr>
          <a:xfrm>
            <a:off x="685800" y="1752600"/>
            <a:ext cx="7772400" cy="10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roxima Nova"/>
              <a:buChar char="●"/>
            </a:pPr>
            <a:r>
              <a:rPr lang="it-IT" sz="2300" i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300" i="1" baseline="-25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s1</a:t>
            </a:r>
            <a:r>
              <a:rPr lang="it-IT" sz="2300" i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(h1)=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x1=17.5%,  </a:t>
            </a:r>
            <a:r>
              <a:rPr lang="it-IT" sz="2300" i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300" i="1" baseline="-25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s2</a:t>
            </a:r>
            <a:r>
              <a:rPr lang="it-IT" sz="2300" i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(h2)=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x2=12.4%, d=5.1% (0.51)</a:t>
            </a:r>
            <a:endParaRPr sz="23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365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roxima Nova"/>
              <a:buChar char="●"/>
            </a:pP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</a:t>
            </a:r>
            <a:r>
              <a:rPr lang="it-IT" sz="2300" baseline="-25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=50, n</a:t>
            </a:r>
            <a:r>
              <a:rPr lang="it-IT" sz="2300" baseline="-25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=50</a:t>
            </a:r>
            <a:endParaRPr sz="23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8" name="Google Shape;1018;p100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/>
              <a:t>87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19" name="Google Shape;1019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5063" y="2701125"/>
            <a:ext cx="5174152" cy="136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1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2611" y="4102925"/>
            <a:ext cx="5079076" cy="5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100"/>
          <p:cNvSpPr txBox="1"/>
          <p:nvPr/>
        </p:nvSpPr>
        <p:spPr>
          <a:xfrm>
            <a:off x="2784449" y="4879350"/>
            <a:ext cx="3540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N=0.2327 = 23.27%⇒ p&gt;0.05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22" name="Google Shape;1022;p100"/>
          <p:cNvPicPr preferRelativeResize="0"/>
          <p:nvPr/>
        </p:nvPicPr>
        <p:blipFill rotWithShape="1">
          <a:blip r:embed="rId5">
            <a:alphaModFix/>
          </a:blip>
          <a:srcRect l="9444"/>
          <a:stretch/>
        </p:blipFill>
        <p:spPr>
          <a:xfrm>
            <a:off x="5872825" y="2341725"/>
            <a:ext cx="3079901" cy="229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100"/>
          <p:cNvSpPr/>
          <p:nvPr/>
        </p:nvSpPr>
        <p:spPr>
          <a:xfrm>
            <a:off x="7100005" y="4142563"/>
            <a:ext cx="241200" cy="1356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4" name="Google Shape;1024;p100"/>
          <p:cNvSpPr txBox="1"/>
          <p:nvPr/>
        </p:nvSpPr>
        <p:spPr>
          <a:xfrm>
            <a:off x="172150" y="5376200"/>
            <a:ext cx="8876400" cy="701400"/>
          </a:xfrm>
          <a:prstGeom prst="rect">
            <a:avLst/>
          </a:prstGeom>
          <a:gradFill>
            <a:gsLst>
              <a:gs pos="0">
                <a:srgbClr val="8DFFD8"/>
              </a:gs>
              <a:gs pos="35000">
                <a:srgbClr val="B0FFE2"/>
              </a:gs>
              <a:gs pos="100000">
                <a:srgbClr val="DFFFF4"/>
              </a:gs>
            </a:gsLst>
            <a:lin ang="16198662" scaled="0"/>
          </a:gradFill>
          <a:ln w="9525" cap="flat" cmpd="sng">
            <a:solidFill>
              <a:srgbClr val="2D2DC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null hypothesis is </a:t>
            </a:r>
            <a:r>
              <a:rPr lang="it-IT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accepted</a:t>
            </a: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it-IT" sz="2000">
                <a:latin typeface="Times New Roman"/>
                <a:ea typeface="Times New Roman"/>
                <a:cs typeface="Times New Roman"/>
                <a:sym typeface="Times New Roman"/>
              </a:rPr>
              <a:t>The</a:t>
            </a: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difference is not</a:t>
            </a:r>
            <a:r>
              <a:rPr lang="it-IT">
                <a:solidFill>
                  <a:schemeClr val="dk1"/>
                </a:solidFill>
              </a:rPr>
              <a:t> </a:t>
            </a: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large enough to support  h1&lt;h2  (p </a:t>
            </a:r>
            <a:r>
              <a:rPr lang="it-IT" sz="2000" b="1">
                <a:latin typeface="Times New Roman"/>
                <a:ea typeface="Times New Roman"/>
                <a:cs typeface="Times New Roman"/>
                <a:sym typeface="Times New Roman"/>
              </a:rPr>
              <a:t>is not lower</a:t>
            </a:r>
            <a:r>
              <a:rPr lang="it-IT" sz="20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it-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 0.05)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25" name="Google Shape;1025;p100"/>
          <p:cNvCxnSpPr>
            <a:endCxn id="1021" idx="0"/>
          </p:cNvCxnSpPr>
          <p:nvPr/>
        </p:nvCxnSpPr>
        <p:spPr>
          <a:xfrm flipH="1">
            <a:off x="4554449" y="4210350"/>
            <a:ext cx="2527800" cy="6690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26" name="Google Shape;1026;p100"/>
          <p:cNvSpPr txBox="1">
            <a:spLocks noGrp="1"/>
          </p:cNvSpPr>
          <p:nvPr>
            <p:ph type="title"/>
          </p:nvPr>
        </p:nvSpPr>
        <p:spPr>
          <a:xfrm>
            <a:off x="838200" y="7620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How to do: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>
                <a:latin typeface="Proxima Nova"/>
                <a:ea typeface="Proxima Nova"/>
                <a:cs typeface="Proxima Nova"/>
                <a:sym typeface="Proxima Nova"/>
              </a:rPr>
              <a:t>Example of </a:t>
            </a:r>
            <a:r>
              <a:rPr lang="it-IT" sz="3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One-Right</a:t>
            </a:r>
            <a:r>
              <a:rPr lang="it-IT" sz="3200">
                <a:latin typeface="Proxima Nova"/>
                <a:ea typeface="Proxima Nova"/>
                <a:cs typeface="Proxima Nova"/>
                <a:sym typeface="Proxima Nova"/>
              </a:rPr>
              <a:t> tailed test</a:t>
            </a:r>
            <a:endParaRPr sz="3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7" name="Google Shape;1027;p100"/>
          <p:cNvSpPr txBox="1"/>
          <p:nvPr/>
        </p:nvSpPr>
        <p:spPr>
          <a:xfrm>
            <a:off x="172150" y="1224300"/>
            <a:ext cx="43998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Right-tailed test ( h2 &gt; h1 ( d&gt;0)):</a:t>
            </a:r>
            <a:endParaRPr/>
          </a:p>
        </p:txBody>
      </p:sp>
      <p:sp>
        <p:nvSpPr>
          <p:cNvPr id="1028" name="Google Shape;1028;p100"/>
          <p:cNvSpPr txBox="1"/>
          <p:nvPr/>
        </p:nvSpPr>
        <p:spPr>
          <a:xfrm>
            <a:off x="7816800" y="205200"/>
            <a:ext cx="10986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it-IT" sz="6000" b="1">
                <a:latin typeface="Proxima Nova"/>
                <a:ea typeface="Proxima Nova"/>
                <a:cs typeface="Proxima Nova"/>
                <a:sym typeface="Proxima Nova"/>
              </a:rPr>
              <a:t>2 </a:t>
            </a:r>
            <a:endParaRPr sz="60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29" name="Google Shape;1029;p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5075" y="2727425"/>
            <a:ext cx="5174125" cy="66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01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Summary: 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Two-Tailed Test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5" name="Google Shape;1035;p101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/>
              <a:t>88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36" name="Google Shape;1036;p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8713" y="2149475"/>
            <a:ext cx="6786563" cy="255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02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/>
              <a:t>89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2" name="Google Shape;1042;p102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Comparing 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Two Learning Algorithms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3" name="Google Shape;1043;p102"/>
          <p:cNvSpPr txBox="1">
            <a:spLocks noGrp="1"/>
          </p:cNvSpPr>
          <p:nvPr>
            <p:ph type="body" idx="1"/>
          </p:nvPr>
        </p:nvSpPr>
        <p:spPr>
          <a:xfrm>
            <a:off x="210425" y="1371600"/>
            <a:ext cx="8751900" cy="51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Times New Roman"/>
              <a:buChar char="●"/>
            </a:pP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Comparing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the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average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accuracy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of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hypotheses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produced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by </a:t>
            </a:r>
            <a:r>
              <a:rPr lang="it-IT" sz="23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two</a:t>
            </a:r>
            <a:r>
              <a:rPr lang="it-IT" sz="23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different</a:t>
            </a:r>
            <a:r>
              <a:rPr lang="it-IT" sz="23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ML </a:t>
            </a:r>
            <a:r>
              <a:rPr lang="it-IT" sz="23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algorithms</a:t>
            </a:r>
            <a:r>
              <a:rPr lang="it-IT" sz="23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more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difficult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Ideally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we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want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to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measure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3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Times New Roman"/>
              <a:buChar char="➢"/>
            </a:pP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where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</a:t>
            </a:r>
            <a:r>
              <a:rPr lang="it-IT" sz="2300" i="1" baseline="-25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it-IT" sz="2300" i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)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represents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the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hypothesis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learned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by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learning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algorithm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</a:t>
            </a:r>
            <a:r>
              <a:rPr lang="it-IT" sz="2300" i="1" baseline="-25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from training data </a:t>
            </a:r>
            <a:r>
              <a:rPr lang="it-IT" sz="2300" i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3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365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Times New Roman"/>
              <a:buChar char="●"/>
            </a:pP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To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accurately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estimate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this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we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need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to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average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over </a:t>
            </a:r>
            <a:r>
              <a:rPr lang="it-IT" sz="23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multiple, </a:t>
            </a:r>
            <a:r>
              <a:rPr lang="it-IT" sz="23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independent</a:t>
            </a:r>
            <a:r>
              <a:rPr lang="it-IT" sz="23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training and test sets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3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365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Times New Roman"/>
              <a:buChar char="●"/>
            </a:pP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However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since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labeled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data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limited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generally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must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average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over multiple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splits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of the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overall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data set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into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training and test sets (</a:t>
            </a:r>
            <a:r>
              <a:rPr lang="it-IT" sz="23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K-</a:t>
            </a:r>
            <a:r>
              <a:rPr lang="it-IT" sz="23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Fold</a:t>
            </a:r>
            <a:r>
              <a:rPr lang="it-IT" sz="23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Cross </a:t>
            </a:r>
            <a:r>
              <a:rPr lang="it-IT" sz="2300" b="1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Validation</a:t>
            </a:r>
            <a:r>
              <a:rPr lang="it-IT" sz="2300" b="1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see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the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beginning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of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this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lesson</a:t>
            </a:r>
            <a:r>
              <a:rPr lang="it-IT" sz="23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).</a:t>
            </a:r>
            <a:endParaRPr sz="23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44" name="Google Shape;1044;p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8325" y="2348550"/>
            <a:ext cx="5521325" cy="5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p102"/>
          <p:cNvSpPr txBox="1"/>
          <p:nvPr/>
        </p:nvSpPr>
        <p:spPr>
          <a:xfrm>
            <a:off x="7381850" y="176450"/>
            <a:ext cx="16098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it-IT" sz="6000" b="1">
                <a:latin typeface="Proxima Nova"/>
                <a:ea typeface="Proxima Nova"/>
                <a:cs typeface="Proxima Nova"/>
                <a:sym typeface="Proxima Nova"/>
              </a:rPr>
              <a:t>Q3 </a:t>
            </a:r>
            <a:endParaRPr sz="60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C2FD52-8630-6347-BA75-EDFC9EA48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9128" y="228600"/>
            <a:ext cx="3619072" cy="990600"/>
          </a:xfrm>
        </p:spPr>
        <p:txBody>
          <a:bodyPr/>
          <a:lstStyle/>
          <a:p>
            <a:r>
              <a:rPr lang="it-IT" dirty="0"/>
              <a:t>Area Under the ROC curve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7CA7D1-A7DC-C443-9026-2CA29E4365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9</a:t>
            </a:fld>
            <a:endParaRPr lang="it-IT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786F9EC-442B-9448-8E6F-E4ADF00A8690}"/>
              </a:ext>
            </a:extLst>
          </p:cNvPr>
          <p:cNvSpPr txBox="1"/>
          <p:nvPr/>
        </p:nvSpPr>
        <p:spPr>
          <a:xfrm>
            <a:off x="4664467" y="1530850"/>
            <a:ext cx="448231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Green and </a:t>
            </a:r>
            <a:r>
              <a:rPr lang="it-IT" sz="2000" dirty="0" err="1"/>
              <a:t>red</a:t>
            </a:r>
            <a:r>
              <a:rPr lang="it-IT" sz="2000" dirty="0"/>
              <a:t> </a:t>
            </a:r>
            <a:r>
              <a:rPr lang="it-IT" sz="2000" dirty="0" err="1"/>
              <a:t>curves</a:t>
            </a:r>
            <a:r>
              <a:rPr lang="it-IT" sz="2000" dirty="0"/>
              <a:t> </a:t>
            </a:r>
            <a:r>
              <a:rPr lang="it-IT" sz="2000" dirty="0" err="1"/>
              <a:t>represent</a:t>
            </a:r>
            <a:endParaRPr lang="it-IT" sz="2000" dirty="0"/>
          </a:p>
          <a:p>
            <a:r>
              <a:rPr lang="it-IT" sz="2000" dirty="0"/>
              <a:t>the </a:t>
            </a:r>
            <a:r>
              <a:rPr lang="it-IT" sz="2000" dirty="0" err="1"/>
              <a:t>probability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a </a:t>
            </a:r>
            <a:r>
              <a:rPr lang="it-IT" sz="2000" dirty="0" err="1"/>
              <a:t>given</a:t>
            </a:r>
            <a:r>
              <a:rPr lang="it-IT" sz="2000" dirty="0"/>
              <a:t> model </a:t>
            </a:r>
          </a:p>
          <a:p>
            <a:r>
              <a:rPr lang="it-IT" sz="2000" dirty="0" err="1"/>
              <a:t>classifies</a:t>
            </a:r>
            <a:r>
              <a:rPr lang="it-IT" sz="2000" dirty="0"/>
              <a:t> an </a:t>
            </a:r>
            <a:r>
              <a:rPr lang="it-IT" sz="2000" dirty="0" err="1"/>
              <a:t>istance</a:t>
            </a:r>
            <a:r>
              <a:rPr lang="it-IT" sz="2000" dirty="0"/>
              <a:t> </a:t>
            </a:r>
            <a:r>
              <a:rPr lang="it-IT" sz="2000" dirty="0" err="1"/>
              <a:t>as</a:t>
            </a:r>
            <a:r>
              <a:rPr lang="it-IT" sz="2000" dirty="0"/>
              <a:t> positive </a:t>
            </a:r>
          </a:p>
          <a:p>
            <a:r>
              <a:rPr lang="it-IT" sz="2000" dirty="0"/>
              <a:t>or negative </a:t>
            </a:r>
            <a:r>
              <a:rPr lang="it-IT" sz="2000" dirty="0" err="1"/>
              <a:t>given</a:t>
            </a:r>
            <a:r>
              <a:rPr lang="it-IT" sz="2000" dirty="0"/>
              <a:t> some </a:t>
            </a:r>
            <a:r>
              <a:rPr lang="it-IT" sz="2000" dirty="0" err="1"/>
              <a:t>features</a:t>
            </a:r>
            <a:r>
              <a:rPr lang="it-IT" sz="2000" dirty="0"/>
              <a:t> (</a:t>
            </a:r>
            <a:r>
              <a:rPr lang="it-IT" sz="2000" dirty="0" err="1"/>
              <a:t>e.g</a:t>
            </a:r>
            <a:r>
              <a:rPr lang="it-IT" sz="2000" dirty="0"/>
              <a:t>, </a:t>
            </a:r>
          </a:p>
          <a:p>
            <a:r>
              <a:rPr lang="it-IT" sz="2000" dirty="0"/>
              <a:t>%  of </a:t>
            </a:r>
            <a:r>
              <a:rPr lang="it-IT" sz="2000" dirty="0" err="1"/>
              <a:t>passed</a:t>
            </a:r>
            <a:r>
              <a:rPr lang="it-IT" sz="2000" dirty="0"/>
              <a:t> </a:t>
            </a:r>
            <a:r>
              <a:rPr lang="it-IT" sz="2000" dirty="0" err="1"/>
              <a:t>exams</a:t>
            </a:r>
            <a:r>
              <a:rPr lang="it-IT" sz="2000" dirty="0"/>
              <a:t> in first </a:t>
            </a:r>
            <a:r>
              <a:rPr lang="it-IT" sz="2000" dirty="0" err="1"/>
              <a:t>year</a:t>
            </a:r>
            <a:r>
              <a:rPr lang="it-IT" sz="2000" dirty="0"/>
              <a:t> </a:t>
            </a:r>
            <a:r>
              <a:rPr lang="it-IT" sz="2000" dirty="0" err="1"/>
              <a:t>as</a:t>
            </a:r>
            <a:r>
              <a:rPr lang="it-IT" sz="2000" dirty="0"/>
              <a:t> </a:t>
            </a:r>
          </a:p>
          <a:p>
            <a:r>
              <a:rPr lang="it-IT" sz="2000" dirty="0"/>
              <a:t>a </a:t>
            </a:r>
            <a:r>
              <a:rPr lang="it-IT" sz="2000" dirty="0" err="1"/>
              <a:t>predictor</a:t>
            </a:r>
            <a:r>
              <a:rPr lang="it-IT" sz="2000" dirty="0"/>
              <a:t> of </a:t>
            </a:r>
            <a:r>
              <a:rPr lang="it-IT" sz="2000" dirty="0" err="1"/>
              <a:t>student</a:t>
            </a:r>
            <a:r>
              <a:rPr lang="it-IT" sz="2000" dirty="0"/>
              <a:t> </a:t>
            </a:r>
            <a:r>
              <a:rPr lang="it-IT" sz="2000" dirty="0" err="1"/>
              <a:t>drop</a:t>
            </a:r>
            <a:r>
              <a:rPr lang="it-IT" sz="2000" dirty="0"/>
              <a:t>-out).</a:t>
            </a:r>
          </a:p>
          <a:p>
            <a:endParaRPr lang="it-IT" sz="20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B570525-3DCC-064A-AB9C-E47549AAC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386" y="3553814"/>
            <a:ext cx="3492500" cy="2311400"/>
          </a:xfrm>
          <a:prstGeom prst="rect">
            <a:avLst/>
          </a:prstGeom>
        </p:spPr>
      </p:pic>
      <p:sp>
        <p:nvSpPr>
          <p:cNvPr id="9" name="Callout 1 8">
            <a:extLst>
              <a:ext uri="{FF2B5EF4-FFF2-40B4-BE49-F238E27FC236}">
                <a16:creationId xmlns:a16="http://schemas.microsoft.com/office/drawing/2014/main" id="{7E7FD52A-A4F3-C54B-954F-30E49D8C74B5}"/>
              </a:ext>
            </a:extLst>
          </p:cNvPr>
          <p:cNvSpPr/>
          <p:nvPr/>
        </p:nvSpPr>
        <p:spPr>
          <a:xfrm>
            <a:off x="7794233" y="4444286"/>
            <a:ext cx="571500" cy="487309"/>
          </a:xfrm>
          <a:prstGeom prst="borderCallout1">
            <a:avLst>
              <a:gd name="adj1" fmla="val 18750"/>
              <a:gd name="adj2" fmla="val -8333"/>
              <a:gd name="adj3" fmla="val 115951"/>
              <a:gd name="adj4" fmla="val -1455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FP</a:t>
            </a:r>
          </a:p>
        </p:txBody>
      </p:sp>
      <p:sp>
        <p:nvSpPr>
          <p:cNvPr id="10" name="Callout 1 9">
            <a:extLst>
              <a:ext uri="{FF2B5EF4-FFF2-40B4-BE49-F238E27FC236}">
                <a16:creationId xmlns:a16="http://schemas.microsoft.com/office/drawing/2014/main" id="{1F7AFFC5-77F5-C546-8633-CE45501A67DD}"/>
              </a:ext>
            </a:extLst>
          </p:cNvPr>
          <p:cNvSpPr/>
          <p:nvPr/>
        </p:nvSpPr>
        <p:spPr>
          <a:xfrm>
            <a:off x="8079983" y="3689184"/>
            <a:ext cx="571500" cy="487309"/>
          </a:xfrm>
          <a:prstGeom prst="borderCallout1">
            <a:avLst>
              <a:gd name="adj1" fmla="val 18750"/>
              <a:gd name="adj2" fmla="val -8333"/>
              <a:gd name="adj3" fmla="val 101193"/>
              <a:gd name="adj4" fmla="val -93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TP</a:t>
            </a: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FF1121B9-824F-6C47-B2F9-B0778165A901}"/>
              </a:ext>
            </a:extLst>
          </p:cNvPr>
          <p:cNvGrpSpPr/>
          <p:nvPr/>
        </p:nvGrpSpPr>
        <p:grpSpPr>
          <a:xfrm>
            <a:off x="92467" y="564027"/>
            <a:ext cx="4608411" cy="6065373"/>
            <a:chOff x="92467" y="564027"/>
            <a:chExt cx="4608411" cy="6065373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285688A7-1E6A-0348-B8FB-021594D57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467" y="564027"/>
              <a:ext cx="4274319" cy="1439434"/>
            </a:xfrm>
            <a:prstGeom prst="rect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3BFF3ECD-68F2-0B43-B964-79BCEC8EC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67" y="2415362"/>
              <a:ext cx="4400681" cy="1517476"/>
            </a:xfrm>
            <a:prstGeom prst="rect">
              <a:avLst/>
            </a:prstGeom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C4016468-9A8A-4C4A-93D7-D16ECB6A7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0541" y="5217712"/>
              <a:ext cx="4580337" cy="1411688"/>
            </a:xfrm>
            <a:prstGeom prst="rect">
              <a:avLst/>
            </a:prstGeom>
          </p:spPr>
        </p:pic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CC8BB8C7-14F5-2F44-82A8-A74B83014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3103" y="3820464"/>
              <a:ext cx="3899407" cy="1552467"/>
            </a:xfrm>
            <a:prstGeom prst="rect">
              <a:avLst/>
            </a:prstGeom>
          </p:spPr>
        </p:pic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ED19837-E4B3-0047-84C6-97D53F7D084C}"/>
              </a:ext>
            </a:extLst>
          </p:cNvPr>
          <p:cNvSpPr txBox="1"/>
          <p:nvPr/>
        </p:nvSpPr>
        <p:spPr>
          <a:xfrm>
            <a:off x="4724098" y="6180938"/>
            <a:ext cx="3849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ym typeface="Wingdings" pitchFamily="2" charset="2"/>
              </a:rPr>
              <a:t></a:t>
            </a:r>
            <a:r>
              <a:rPr lang="it-IT" dirty="0"/>
              <a:t>Here the model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reciprocating</a:t>
            </a:r>
            <a:r>
              <a:rPr lang="it-IT" dirty="0"/>
              <a:t> the </a:t>
            </a:r>
            <a:r>
              <a:rPr lang="it-IT" dirty="0" err="1"/>
              <a:t>classes</a:t>
            </a:r>
            <a:r>
              <a:rPr lang="it-IT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439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103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/>
              <a:t>90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1" name="Google Shape;1051;p103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Summary: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K-Fold Cross-Validation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2" name="Google Shape;1052;p103"/>
          <p:cNvSpPr txBox="1">
            <a:spLocks noGrp="1"/>
          </p:cNvSpPr>
          <p:nvPr>
            <p:ph type="body" idx="1"/>
          </p:nvPr>
        </p:nvSpPr>
        <p:spPr>
          <a:xfrm>
            <a:off x="286950" y="1524000"/>
            <a:ext cx="8598900" cy="46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302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Proxima Nova"/>
              <a:buChar char="●"/>
            </a:pPr>
            <a:r>
              <a:rPr lang="it-IT" sz="2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Every example in D used as a test example once and as a training example </a:t>
            </a:r>
            <a:r>
              <a:rPr lang="it-IT" sz="2600" i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k</a:t>
            </a:r>
            <a:r>
              <a:rPr lang="it-IT" sz="2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–1 times.</a:t>
            </a:r>
            <a:endParaRPr sz="2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302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Proxima Nova"/>
              <a:buChar char="●"/>
            </a:pPr>
            <a:r>
              <a:rPr lang="it-IT" sz="2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All test sets are independent; however, training sets overlap significantly (see two previous slides).</a:t>
            </a:r>
            <a:endParaRPr sz="2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302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Proxima Nova"/>
              <a:buChar char="●"/>
            </a:pPr>
            <a:r>
              <a:rPr lang="it-IT" sz="2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 total, we test on [(</a:t>
            </a:r>
            <a:r>
              <a:rPr lang="it-IT" sz="2600" i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k</a:t>
            </a:r>
            <a:r>
              <a:rPr lang="it-IT" sz="2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–1)/</a:t>
            </a:r>
            <a:r>
              <a:rPr lang="it-IT" sz="2600" i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k</a:t>
            </a:r>
            <a:r>
              <a:rPr lang="it-IT" sz="2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]⋅|D| training examples.</a:t>
            </a:r>
            <a:endParaRPr sz="2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302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Proxima Nova"/>
              <a:buChar char="●"/>
            </a:pPr>
            <a:r>
              <a:rPr lang="it-IT" sz="2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The standard method is 10-fold.</a:t>
            </a:r>
            <a:endParaRPr sz="2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302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Proxima Nova"/>
              <a:buChar char="●"/>
            </a:pPr>
            <a:r>
              <a:rPr lang="it-IT" sz="2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If </a:t>
            </a:r>
            <a:r>
              <a:rPr lang="it-IT" sz="2600" i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k</a:t>
            </a:r>
            <a:r>
              <a:rPr lang="it-IT" sz="2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is low, not a sufficient number of train/test trials; if </a:t>
            </a:r>
            <a:r>
              <a:rPr lang="it-IT" sz="2600" i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k</a:t>
            </a:r>
            <a:r>
              <a:rPr lang="it-IT" sz="2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is high, the test-set may be too small and test variance is high and run time is increased.</a:t>
            </a:r>
            <a:endParaRPr sz="2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302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mes New Roman"/>
              <a:buChar char="●"/>
            </a:pPr>
            <a:r>
              <a:rPr lang="it-IT" sz="2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If </a:t>
            </a:r>
            <a:r>
              <a:rPr lang="it-IT" sz="2600" i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k</a:t>
            </a:r>
            <a:r>
              <a:rPr lang="it-IT" sz="2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=|D|, the method is called </a:t>
            </a:r>
            <a:r>
              <a:rPr lang="it-IT" sz="2600" b="1" i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leave-one-out</a:t>
            </a:r>
            <a:r>
              <a:rPr lang="it-IT" sz="2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cross-validation  (at each step, you leave out one example). Used for specific cases (e.g. learning recommendations)</a:t>
            </a:r>
            <a:endParaRPr sz="2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0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91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p104"/>
          <p:cNvSpPr txBox="1">
            <a:spLocks noGrp="1"/>
          </p:cNvSpPr>
          <p:nvPr>
            <p:ph type="title"/>
          </p:nvPr>
        </p:nvSpPr>
        <p:spPr>
          <a:xfrm>
            <a:off x="311700" y="3647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 dirty="0">
                <a:latin typeface="Proxima Nova"/>
                <a:ea typeface="Proxima Nova"/>
                <a:cs typeface="Proxima Nova"/>
                <a:sym typeface="Proxima Nova"/>
              </a:rPr>
              <a:t>How to use: </a:t>
            </a:r>
            <a:endParaRPr sz="44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>
                <a:latin typeface="Proxima Nova"/>
                <a:ea typeface="Proxima Nova"/>
                <a:cs typeface="Proxima Nova"/>
                <a:sym typeface="Proxima Nova"/>
              </a:rPr>
              <a:t>K-</a:t>
            </a:r>
            <a:r>
              <a:rPr lang="it-IT" sz="3200" dirty="0" err="1">
                <a:latin typeface="Proxima Nova"/>
                <a:ea typeface="Proxima Nova"/>
                <a:cs typeface="Proxima Nova"/>
                <a:sym typeface="Proxima Nova"/>
              </a:rPr>
              <a:t>Fold</a:t>
            </a:r>
            <a:r>
              <a:rPr lang="it-IT" sz="3200" dirty="0">
                <a:latin typeface="Proxima Nova"/>
                <a:ea typeface="Proxima Nova"/>
                <a:cs typeface="Proxima Nova"/>
                <a:sym typeface="Proxima Nova"/>
              </a:rPr>
              <a:t> Cross </a:t>
            </a:r>
            <a:r>
              <a:rPr lang="it-IT" sz="3200" dirty="0" err="1">
                <a:latin typeface="Proxima Nova"/>
                <a:ea typeface="Proxima Nova"/>
                <a:cs typeface="Proxima Nova"/>
                <a:sym typeface="Proxima Nova"/>
              </a:rPr>
              <a:t>Validation</a:t>
            </a:r>
            <a:r>
              <a:rPr lang="it-IT" sz="3200" dirty="0">
                <a:latin typeface="Proxima Nova"/>
                <a:ea typeface="Proxima Nova"/>
                <a:cs typeface="Proxima Nova"/>
                <a:sym typeface="Proxima Nova"/>
              </a:rPr>
              <a:t> to </a:t>
            </a:r>
            <a:r>
              <a:rPr lang="it-IT" sz="3200" dirty="0" err="1">
                <a:latin typeface="Proxima Nova"/>
                <a:ea typeface="Proxima Nova"/>
                <a:cs typeface="Proxima Nova"/>
                <a:sym typeface="Proxima Nova"/>
              </a:rPr>
              <a:t>evaluate</a:t>
            </a:r>
            <a:r>
              <a:rPr lang="it-IT" sz="32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3200" dirty="0" err="1">
                <a:latin typeface="Proxima Nova"/>
                <a:ea typeface="Proxima Nova"/>
                <a:cs typeface="Proxima Nova"/>
                <a:sym typeface="Proxima Nova"/>
              </a:rPr>
              <a:t>different</a:t>
            </a:r>
            <a:r>
              <a:rPr lang="it-IT" sz="32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3200" dirty="0" err="1">
                <a:latin typeface="Proxima Nova"/>
                <a:ea typeface="Proxima Nova"/>
                <a:cs typeface="Proxima Nova"/>
                <a:sym typeface="Proxima Nova"/>
              </a:rPr>
              <a:t>learning</a:t>
            </a:r>
            <a:r>
              <a:rPr lang="it-IT" sz="32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3200" dirty="0" err="1">
                <a:latin typeface="Proxima Nova"/>
                <a:ea typeface="Proxima Nova"/>
                <a:cs typeface="Proxima Nova"/>
                <a:sym typeface="Proxima Nova"/>
              </a:rPr>
              <a:t>algorithms</a:t>
            </a:r>
            <a:endParaRPr sz="32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9" name="Google Shape;1059;p104"/>
          <p:cNvSpPr txBox="1"/>
          <p:nvPr/>
        </p:nvSpPr>
        <p:spPr>
          <a:xfrm>
            <a:off x="373075" y="1785947"/>
            <a:ext cx="8842500" cy="33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Randomly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partition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dataset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into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k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disjoint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equal-sized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) </a:t>
            </a:r>
            <a:endParaRPr sz="23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subsets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lang="it-IT" sz="2300" i="1" baseline="-25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…</a:t>
            </a:r>
            <a:r>
              <a:rPr lang="it-IT" sz="2300" i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lang="it-IT" sz="2300" i="1" baseline="-25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k</a:t>
            </a:r>
            <a:endParaRPr sz="2300" i="1" baseline="-250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For</a:t>
            </a:r>
            <a:r>
              <a:rPr lang="it-IT" sz="2300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i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from 1 to </a:t>
            </a:r>
            <a:r>
              <a:rPr lang="it-IT" sz="2300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k 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do:</a:t>
            </a:r>
            <a:endParaRPr sz="23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   Use </a:t>
            </a:r>
            <a:r>
              <a:rPr lang="it-IT" sz="2300" i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lang="it-IT" sz="2300" i="1" baseline="-25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for the test set and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remaining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data for training</a:t>
            </a:r>
            <a:endParaRPr sz="23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</a:t>
            </a:r>
            <a:r>
              <a:rPr lang="it-IT" sz="2300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</a:t>
            </a:r>
            <a:r>
              <a:rPr lang="it-IT" sz="2300" i="1" baseline="-25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= (</a:t>
            </a:r>
            <a:r>
              <a:rPr lang="it-IT" sz="2300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– </a:t>
            </a:r>
            <a:r>
              <a:rPr lang="it-IT" sz="2300" i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lang="it-IT" sz="2300" i="1" baseline="-25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23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</a:t>
            </a:r>
            <a:r>
              <a:rPr lang="it-IT" sz="2300" i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</a:t>
            </a:r>
            <a:r>
              <a:rPr lang="it-IT" sz="2300" i="1" baseline="-25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it-IT" sz="2300" i="1" baseline="-25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= </a:t>
            </a:r>
            <a:r>
              <a:rPr lang="it-IT" sz="2300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</a:t>
            </a:r>
            <a:r>
              <a:rPr lang="it-IT" sz="2300" i="1" baseline="-25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it-IT" sz="2300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</a:t>
            </a:r>
            <a:r>
              <a:rPr lang="it-IT" sz="2300" i="1" baseline="-25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2300" i="1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buClr>
                <a:schemeClr val="dk1"/>
              </a:buClr>
              <a:buSzPts val="2800"/>
            </a:pPr>
            <a:r>
              <a:rPr lang="it-IT" sz="2300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</a:t>
            </a:r>
            <a:r>
              <a:rPr lang="it-IT" sz="2300" i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</a:t>
            </a:r>
            <a:r>
              <a:rPr lang="it-IT" sz="2300" i="1" baseline="-25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r>
              <a:rPr lang="it-IT" sz="2300" i="1" baseline="-25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= </a:t>
            </a:r>
            <a:r>
              <a:rPr lang="it-IT" sz="2300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</a:t>
            </a:r>
            <a:r>
              <a:rPr lang="it-IT" sz="2300" i="1" baseline="-25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it-IT" sz="2300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</a:t>
            </a:r>
            <a:r>
              <a:rPr lang="it-IT" sz="2300" i="1" baseline="-25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)  (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learn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models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on </a:t>
            </a:r>
            <a:r>
              <a:rPr lang="it-IT" sz="2300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</a:t>
            </a:r>
            <a:r>
              <a:rPr lang="it-IT" sz="2300" i="1" baseline="-25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)</a:t>
            </a:r>
            <a:endParaRPr sz="2300" i="1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buClr>
                <a:schemeClr val="dk1"/>
              </a:buClr>
              <a:buSzPts val="2800"/>
            </a:pPr>
            <a:r>
              <a:rPr lang="it-IT" sz="2300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</a:t>
            </a:r>
            <a:r>
              <a:rPr lang="it-IT" sz="2300" i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δ</a:t>
            </a:r>
            <a:r>
              <a:rPr lang="it-IT" sz="2300" i="1" baseline="-25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</a:t>
            </a:r>
            <a:r>
              <a:rPr lang="it-IT" sz="2300" i="1" baseline="-25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=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300" i="1" baseline="-25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Pi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it-IT" sz="2300" i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</a:t>
            </a:r>
            <a:r>
              <a:rPr lang="it-IT" sz="2300" i="1" baseline="-25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) –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300" i="1" baseline="-25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Pi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it-IT" sz="2300" i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</a:t>
            </a:r>
            <a:r>
              <a:rPr lang="it-IT" sz="2300" i="1" baseline="-25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)  (test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models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on </a:t>
            </a:r>
            <a:r>
              <a:rPr lang="it-IT" sz="2300" i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lang="it-IT" sz="2300" i="1" baseline="-25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and compute 	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difference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23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Return the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average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difference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in </a:t>
            </a:r>
            <a:r>
              <a:rPr lang="it-IT" sz="23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it-IT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60" name="Google Shape;1060;p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4144" y="5300003"/>
            <a:ext cx="1528761" cy="1057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1" name="Google Shape;1061;p104"/>
          <p:cNvGrpSpPr/>
          <p:nvPr/>
        </p:nvGrpSpPr>
        <p:grpSpPr>
          <a:xfrm>
            <a:off x="4916458" y="5246823"/>
            <a:ext cx="3346450" cy="1279525"/>
            <a:chOff x="3264" y="3274"/>
            <a:chExt cx="2108" cy="806"/>
          </a:xfrm>
        </p:grpSpPr>
        <p:pic>
          <p:nvPicPr>
            <p:cNvPr id="1062" name="Google Shape;1062;p10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588" y="3274"/>
              <a:ext cx="1784" cy="7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3" name="Google Shape;1063;p104"/>
            <p:cNvSpPr/>
            <p:nvPr/>
          </p:nvSpPr>
          <p:spPr>
            <a:xfrm>
              <a:off x="3264" y="3360"/>
              <a:ext cx="192" cy="720"/>
            </a:xfrm>
            <a:prstGeom prst="leftBrace">
              <a:avLst>
                <a:gd name="adj1" fmla="val 31250"/>
                <a:gd name="adj2" fmla="val 50000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imes New Roman"/>
                <a:buNone/>
              </a:pPr>
              <a:endParaRPr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064" name="Google Shape;1064;p104"/>
          <p:cNvSpPr txBox="1"/>
          <p:nvPr/>
        </p:nvSpPr>
        <p:spPr>
          <a:xfrm>
            <a:off x="2905200" y="5558205"/>
            <a:ext cx="1666800" cy="708000"/>
          </a:xfrm>
          <a:prstGeom prst="rect">
            <a:avLst/>
          </a:prstGeom>
          <a:gradFill>
            <a:gsLst>
              <a:gs pos="0">
                <a:srgbClr val="8DFFD8"/>
              </a:gs>
              <a:gs pos="35000">
                <a:srgbClr val="B0FFE2"/>
              </a:gs>
              <a:gs pos="100000">
                <a:srgbClr val="DFFFF4"/>
              </a:gs>
            </a:gsLst>
            <a:lin ang="16200000" scaled="0"/>
          </a:gradFill>
          <a:ln w="9525" cap="flat" cmpd="sng">
            <a:solidFill>
              <a:srgbClr val="00CB97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Error</a:t>
            </a:r>
            <a:r>
              <a:rPr lang="it-IT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it-IT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bound</a:t>
            </a:r>
            <a:r>
              <a:rPr lang="it-IT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it-IT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computed</a:t>
            </a:r>
            <a:r>
              <a:rPr lang="it-IT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it-IT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</a:t>
            </a:r>
            <a:r>
              <a:rPr lang="it-IT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05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Is L</a:t>
            </a:r>
            <a:r>
              <a:rPr lang="it-IT" sz="4400" baseline="-25000"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 better than L</a:t>
            </a:r>
            <a:r>
              <a:rPr lang="it-IT" sz="4400" baseline="-25000"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0" name="Google Shape;1070;p105"/>
          <p:cNvSpPr txBox="1">
            <a:spLocks noGrp="1"/>
          </p:cNvSpPr>
          <p:nvPr>
            <p:ph type="body" idx="1"/>
          </p:nvPr>
        </p:nvSpPr>
        <p:spPr>
          <a:xfrm>
            <a:off x="476250" y="1447800"/>
            <a:ext cx="8362800" cy="3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Proxima Nova"/>
              <a:buChar char="●"/>
            </a:pPr>
            <a:r>
              <a:rPr lang="it-IT" sz="2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K-fold cross-validation improves confidence in our estimate of δ since we are performing many experiments and computing δ as the </a:t>
            </a:r>
            <a:r>
              <a:rPr lang="it-IT" sz="26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average</a:t>
            </a:r>
            <a:r>
              <a:rPr lang="it-IT" sz="2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of δ</a:t>
            </a:r>
            <a:r>
              <a:rPr lang="it-IT" sz="2600" baseline="-25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</a:t>
            </a:r>
            <a:r>
              <a:rPr lang="it-IT" sz="2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04800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Proxima Nova"/>
              <a:buChar char="●"/>
            </a:pPr>
            <a:r>
              <a:rPr lang="it-IT" sz="2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As K grows this average tends to the true mean difference (however we cannot make K too big since individual samples should be  large enough for the CLT to apply)</a:t>
            </a:r>
            <a:endParaRPr sz="2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04800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Proxima Nova"/>
              <a:buChar char="●"/>
            </a:pPr>
            <a:r>
              <a:rPr lang="it-IT" sz="2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We can, in any case, apply hypothesis testing as before</a:t>
            </a:r>
            <a:endParaRPr sz="2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1" name="Google Shape;1071;p105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/>
              <a:t>92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06"/>
          <p:cNvSpPr txBox="1">
            <a:spLocks noGrp="1"/>
          </p:cNvSpPr>
          <p:nvPr>
            <p:ph type="sldNum" idx="12"/>
          </p:nvPr>
        </p:nvSpPr>
        <p:spPr>
          <a:xfrm>
            <a:off x="8472450" y="6293824"/>
            <a:ext cx="5487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93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Google Shape;1077;p106"/>
          <p:cNvSpPr txBox="1">
            <a:spLocks noGrp="1"/>
          </p:cNvSpPr>
          <p:nvPr>
            <p:ph type="title"/>
          </p:nvPr>
        </p:nvSpPr>
        <p:spPr>
          <a:xfrm>
            <a:off x="311700" y="1361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Example: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>
                <a:latin typeface="Proxima Nova"/>
                <a:ea typeface="Proxima Nova"/>
                <a:cs typeface="Proxima Nova"/>
                <a:sym typeface="Proxima Nova"/>
              </a:rPr>
              <a:t>Sample Experimental Results</a:t>
            </a:r>
            <a:endParaRPr sz="3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1078" name="Google Shape;1078;p106"/>
          <p:cNvGraphicFramePr/>
          <p:nvPr/>
        </p:nvGraphicFramePr>
        <p:xfrm>
          <a:off x="146050" y="2200275"/>
          <a:ext cx="3400425" cy="3867150"/>
        </p:xfrm>
        <a:graphic>
          <a:graphicData uri="http://schemas.openxmlformats.org/drawingml/2006/table">
            <a:tbl>
              <a:tblPr>
                <a:noFill/>
                <a:tableStyleId>{7E2C4739-FBBB-4366-BB15-B30797F0952C}</a:tableStyleId>
              </a:tblPr>
              <a:tblGrid>
                <a:gridCol w="1133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endParaRPr sz="20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0000" marR="90000" marT="46800" marB="46800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it-IT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SystemA</a:t>
                      </a:r>
                      <a:endParaRPr/>
                    </a:p>
                  </a:txBody>
                  <a:tcPr marL="90000" marR="90000" marT="46800" marB="468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it-IT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SystemB</a:t>
                      </a:r>
                      <a:endParaRPr/>
                    </a:p>
                  </a:txBody>
                  <a:tcPr marL="90000" marR="90000" marT="46800" marB="468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it-IT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Trial 1</a:t>
                      </a:r>
                      <a:endParaRPr/>
                    </a:p>
                  </a:txBody>
                  <a:tcPr marL="90000" marR="90000" marT="46800" marB="46800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it-IT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87%</a:t>
                      </a:r>
                      <a:endParaRPr/>
                    </a:p>
                  </a:txBody>
                  <a:tcPr marL="90000" marR="90000" marT="46800" marB="468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it-IT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82%</a:t>
                      </a:r>
                      <a:endParaRPr/>
                    </a:p>
                  </a:txBody>
                  <a:tcPr marL="90000" marR="90000" marT="46800" marB="468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it-IT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Trail 2</a:t>
                      </a:r>
                      <a:endParaRPr/>
                    </a:p>
                  </a:txBody>
                  <a:tcPr marL="90000" marR="90000" marT="46800" marB="46800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it-IT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83%</a:t>
                      </a:r>
                      <a:endParaRPr/>
                    </a:p>
                  </a:txBody>
                  <a:tcPr marL="90000" marR="90000" marT="46800" marB="468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it-IT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78%</a:t>
                      </a:r>
                      <a:endParaRPr/>
                    </a:p>
                  </a:txBody>
                  <a:tcPr marL="90000" marR="90000" marT="46800" marB="468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it-IT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Trial 3</a:t>
                      </a:r>
                      <a:endParaRPr/>
                    </a:p>
                  </a:txBody>
                  <a:tcPr marL="90000" marR="90000" marT="46800" marB="46800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it-IT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88%</a:t>
                      </a:r>
                      <a:endParaRPr/>
                    </a:p>
                  </a:txBody>
                  <a:tcPr marL="90000" marR="90000" marT="46800" marB="468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it-IT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83%</a:t>
                      </a:r>
                      <a:endParaRPr/>
                    </a:p>
                  </a:txBody>
                  <a:tcPr marL="90000" marR="90000" marT="46800" marB="468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it-IT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Trial 4</a:t>
                      </a:r>
                      <a:endParaRPr/>
                    </a:p>
                  </a:txBody>
                  <a:tcPr marL="90000" marR="90000" marT="46800" marB="46800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it-IT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82%</a:t>
                      </a:r>
                      <a:endParaRPr/>
                    </a:p>
                  </a:txBody>
                  <a:tcPr marL="90000" marR="90000" marT="46800" marB="468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it-IT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77%</a:t>
                      </a:r>
                      <a:endParaRPr/>
                    </a:p>
                  </a:txBody>
                  <a:tcPr marL="90000" marR="90000" marT="46800" marB="468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it-IT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Trial 5</a:t>
                      </a:r>
                      <a:endParaRPr/>
                    </a:p>
                  </a:txBody>
                  <a:tcPr marL="90000" marR="90000" marT="46800" marB="46800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it-IT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85%</a:t>
                      </a:r>
                      <a:endParaRPr/>
                    </a:p>
                  </a:txBody>
                  <a:tcPr marL="90000" marR="90000" marT="46800" marB="468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it-IT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80%</a:t>
                      </a:r>
                      <a:endParaRPr/>
                    </a:p>
                  </a:txBody>
                  <a:tcPr marL="90000" marR="90000" marT="46800" marB="468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it-IT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Average</a:t>
                      </a:r>
                      <a:endParaRPr/>
                    </a:p>
                  </a:txBody>
                  <a:tcPr marL="90000" marR="90000" marT="46800" marB="46800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it-IT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85%</a:t>
                      </a:r>
                      <a:endParaRPr/>
                    </a:p>
                  </a:txBody>
                  <a:tcPr marL="90000" marR="90000" marT="46800" marB="468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it-IT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80%</a:t>
                      </a:r>
                      <a:endParaRPr/>
                    </a:p>
                  </a:txBody>
                  <a:tcPr marL="90000" marR="90000" marT="46800" marB="468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79" name="Google Shape;1079;p106"/>
          <p:cNvSpPr txBox="1"/>
          <p:nvPr/>
        </p:nvSpPr>
        <p:spPr>
          <a:xfrm>
            <a:off x="847725" y="1654175"/>
            <a:ext cx="22704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imes New Roman"/>
              <a:buNone/>
            </a:pPr>
            <a:r>
              <a:rPr lang="it-IT" sz="2800">
                <a:latin typeface="Proxima Nova"/>
                <a:ea typeface="Proxima Nova"/>
                <a:cs typeface="Proxima Nova"/>
                <a:sym typeface="Proxima Nova"/>
              </a:rPr>
              <a:t>Experiment 1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1080" name="Google Shape;1080;p106"/>
          <p:cNvGraphicFramePr/>
          <p:nvPr/>
        </p:nvGraphicFramePr>
        <p:xfrm>
          <a:off x="4740275" y="2179638"/>
          <a:ext cx="3400425" cy="3881450"/>
        </p:xfrm>
        <a:graphic>
          <a:graphicData uri="http://schemas.openxmlformats.org/drawingml/2006/table">
            <a:tbl>
              <a:tblPr>
                <a:noFill/>
                <a:tableStyleId>{7E2C4739-FBBB-4366-BB15-B30797F0952C}</a:tableStyleId>
              </a:tblPr>
              <a:tblGrid>
                <a:gridCol w="1133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6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endParaRPr sz="20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0000" marR="90000" marT="46800" marB="46800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it-IT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SystemA</a:t>
                      </a:r>
                      <a:endParaRPr/>
                    </a:p>
                  </a:txBody>
                  <a:tcPr marL="90000" marR="90000" marT="46800" marB="468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it-IT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SystemB</a:t>
                      </a:r>
                      <a:endParaRPr/>
                    </a:p>
                  </a:txBody>
                  <a:tcPr marL="90000" marR="90000" marT="46800" marB="468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it-IT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Trial 1</a:t>
                      </a:r>
                      <a:endParaRPr/>
                    </a:p>
                  </a:txBody>
                  <a:tcPr marL="90000" marR="90000" marT="46800" marB="46800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it-IT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90%</a:t>
                      </a:r>
                      <a:endParaRPr/>
                    </a:p>
                  </a:txBody>
                  <a:tcPr marL="90000" marR="90000" marT="46800" marB="468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it-IT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82%</a:t>
                      </a:r>
                      <a:endParaRPr/>
                    </a:p>
                  </a:txBody>
                  <a:tcPr marL="90000" marR="90000" marT="46800" marB="468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it-IT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Trail 2</a:t>
                      </a:r>
                      <a:endParaRPr/>
                    </a:p>
                  </a:txBody>
                  <a:tcPr marL="90000" marR="90000" marT="46800" marB="46800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it-IT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93%</a:t>
                      </a:r>
                      <a:endParaRPr/>
                    </a:p>
                  </a:txBody>
                  <a:tcPr marL="90000" marR="90000" marT="46800" marB="468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it-IT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76%</a:t>
                      </a:r>
                      <a:endParaRPr/>
                    </a:p>
                  </a:txBody>
                  <a:tcPr marL="90000" marR="90000" marT="46800" marB="468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it-IT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Trial 3</a:t>
                      </a:r>
                      <a:endParaRPr/>
                    </a:p>
                  </a:txBody>
                  <a:tcPr marL="90000" marR="90000" marT="46800" marB="46800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it-IT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80%</a:t>
                      </a:r>
                      <a:endParaRPr/>
                    </a:p>
                  </a:txBody>
                  <a:tcPr marL="90000" marR="90000" marT="46800" marB="468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it-IT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85%</a:t>
                      </a:r>
                      <a:endParaRPr/>
                    </a:p>
                  </a:txBody>
                  <a:tcPr marL="90000" marR="90000" marT="46800" marB="468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it-IT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Trial 4</a:t>
                      </a:r>
                      <a:endParaRPr/>
                    </a:p>
                  </a:txBody>
                  <a:tcPr marL="90000" marR="90000" marT="46800" marB="46800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it-IT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85%</a:t>
                      </a:r>
                      <a:endParaRPr/>
                    </a:p>
                  </a:txBody>
                  <a:tcPr marL="90000" marR="90000" marT="46800" marB="468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it-IT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75%</a:t>
                      </a:r>
                      <a:endParaRPr/>
                    </a:p>
                  </a:txBody>
                  <a:tcPr marL="90000" marR="90000" marT="46800" marB="468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it-IT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Trial 5</a:t>
                      </a:r>
                      <a:endParaRPr/>
                    </a:p>
                  </a:txBody>
                  <a:tcPr marL="90000" marR="90000" marT="46800" marB="46800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it-IT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77%</a:t>
                      </a:r>
                      <a:endParaRPr/>
                    </a:p>
                  </a:txBody>
                  <a:tcPr marL="90000" marR="90000" marT="46800" marB="468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it-IT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82%</a:t>
                      </a:r>
                      <a:endParaRPr/>
                    </a:p>
                  </a:txBody>
                  <a:tcPr marL="90000" marR="90000" marT="46800" marB="468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it-IT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Average</a:t>
                      </a:r>
                      <a:endParaRPr/>
                    </a:p>
                  </a:txBody>
                  <a:tcPr marL="90000" marR="90000" marT="46800" marB="46800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it-IT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85%</a:t>
                      </a:r>
                      <a:endParaRPr/>
                    </a:p>
                  </a:txBody>
                  <a:tcPr marL="90000" marR="90000" marT="46800" marB="468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it-IT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80%</a:t>
                      </a:r>
                      <a:endParaRPr/>
                    </a:p>
                  </a:txBody>
                  <a:tcPr marL="90000" marR="90000" marT="46800" marB="468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81" name="Google Shape;1081;p106"/>
          <p:cNvSpPr txBox="1"/>
          <p:nvPr/>
        </p:nvSpPr>
        <p:spPr>
          <a:xfrm>
            <a:off x="5451475" y="1643075"/>
            <a:ext cx="23535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imes New Roman"/>
              <a:buNone/>
            </a:pPr>
            <a:r>
              <a:rPr lang="it-IT" sz="2800">
                <a:latin typeface="Proxima Nova"/>
                <a:ea typeface="Proxima Nova"/>
                <a:cs typeface="Proxima Nova"/>
                <a:sym typeface="Proxima Nova"/>
              </a:rPr>
              <a:t>Experiment 2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1082" name="Google Shape;1082;p106"/>
          <p:cNvGraphicFramePr/>
          <p:nvPr/>
        </p:nvGraphicFramePr>
        <p:xfrm>
          <a:off x="3544888" y="2190750"/>
          <a:ext cx="792150" cy="3867150"/>
        </p:xfrm>
        <a:graphic>
          <a:graphicData uri="http://schemas.openxmlformats.org/drawingml/2006/table">
            <a:tbl>
              <a:tblPr>
                <a:noFill/>
                <a:tableStyleId>{7E2C4739-FBBB-4366-BB15-B30797F0952C}</a:tableStyleId>
              </a:tblPr>
              <a:tblGrid>
                <a:gridCol w="792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it-IT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δ</a:t>
                      </a:r>
                      <a:endParaRPr sz="20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0000" marR="90000" marT="46800" marB="46800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it-IT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+5%</a:t>
                      </a:r>
                      <a:endParaRPr/>
                    </a:p>
                  </a:txBody>
                  <a:tcPr marL="90000" marR="90000" marT="46800" marB="46800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it-IT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+5%</a:t>
                      </a:r>
                      <a:endParaRPr/>
                    </a:p>
                  </a:txBody>
                  <a:tcPr marL="90000" marR="90000" marT="46800" marB="46800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it-IT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+5%</a:t>
                      </a:r>
                      <a:endParaRPr/>
                    </a:p>
                  </a:txBody>
                  <a:tcPr marL="90000" marR="90000" marT="46800" marB="46800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it-IT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+5%</a:t>
                      </a:r>
                      <a:endParaRPr/>
                    </a:p>
                  </a:txBody>
                  <a:tcPr marL="90000" marR="90000" marT="46800" marB="46800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it-IT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+5%</a:t>
                      </a:r>
                      <a:endParaRPr/>
                    </a:p>
                  </a:txBody>
                  <a:tcPr marL="90000" marR="90000" marT="46800" marB="46800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it-IT" sz="2000" b="1" i="0" u="none" strike="noStrike" cap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+5%</a:t>
                      </a:r>
                      <a:endParaRPr/>
                    </a:p>
                  </a:txBody>
                  <a:tcPr marL="90000" marR="90000" marT="46800" marB="46800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3" name="Google Shape;1083;p106"/>
          <p:cNvGraphicFramePr/>
          <p:nvPr/>
        </p:nvGraphicFramePr>
        <p:xfrm>
          <a:off x="8169275" y="2192338"/>
          <a:ext cx="792175" cy="3860800"/>
        </p:xfrm>
        <a:graphic>
          <a:graphicData uri="http://schemas.openxmlformats.org/drawingml/2006/table">
            <a:tbl>
              <a:tblPr>
                <a:noFill/>
                <a:tableStyleId>{7E2C4739-FBBB-4366-BB15-B30797F0952C}</a:tableStyleId>
              </a:tblPr>
              <a:tblGrid>
                <a:gridCol w="79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6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it-IT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δ</a:t>
                      </a:r>
                      <a:endParaRPr sz="20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0000" marR="90000" marT="46800" marB="46800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it-IT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+8%</a:t>
                      </a:r>
                      <a:endParaRPr/>
                    </a:p>
                  </a:txBody>
                  <a:tcPr marL="90000" marR="90000" marT="46800" marB="46800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it-IT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+17%</a:t>
                      </a:r>
                      <a:endParaRPr/>
                    </a:p>
                  </a:txBody>
                  <a:tcPr marL="90000" marR="90000" marT="46800" marB="46800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it-IT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–5%</a:t>
                      </a:r>
                      <a:endParaRPr/>
                    </a:p>
                  </a:txBody>
                  <a:tcPr marL="90000" marR="90000" marT="46800" marB="46800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it-IT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+10%</a:t>
                      </a:r>
                      <a:endParaRPr/>
                    </a:p>
                  </a:txBody>
                  <a:tcPr marL="90000" marR="90000" marT="46800" marB="46800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it-IT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 5%</a:t>
                      </a:r>
                      <a:endParaRPr/>
                    </a:p>
                  </a:txBody>
                  <a:tcPr marL="90000" marR="90000" marT="46800" marB="46800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it-IT" sz="2000" b="1" i="0" u="none" strike="noStrike" cap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+5%</a:t>
                      </a:r>
                      <a:endParaRPr/>
                    </a:p>
                  </a:txBody>
                  <a:tcPr marL="90000" marR="90000" marT="46800" marB="46800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84" name="Google Shape;1084;p106"/>
          <p:cNvSpPr txBox="1"/>
          <p:nvPr/>
        </p:nvSpPr>
        <p:spPr>
          <a:xfrm>
            <a:off x="98425" y="1020763"/>
            <a:ext cx="90456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2000"/>
              <a:buFont typeface="Times New Roman"/>
              <a:buNone/>
            </a:pPr>
            <a:r>
              <a:rPr lang="it-IT" sz="2300">
                <a:latin typeface="Proxima Nova"/>
                <a:ea typeface="Proxima Nova"/>
                <a:cs typeface="Proxima Nova"/>
                <a:sym typeface="Proxima Nova"/>
              </a:rPr>
              <a:t>Which experiment provides better evidence that SystemA is better than SystemB?</a:t>
            </a:r>
            <a:endParaRPr sz="2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5" name="Google Shape;1085;p106"/>
          <p:cNvSpPr txBox="1"/>
          <p:nvPr/>
        </p:nvSpPr>
        <p:spPr>
          <a:xfrm>
            <a:off x="1777225" y="6094525"/>
            <a:ext cx="6136200" cy="662400"/>
          </a:xfrm>
          <a:prstGeom prst="rect">
            <a:avLst/>
          </a:prstGeom>
          <a:gradFill>
            <a:gsLst>
              <a:gs pos="0">
                <a:srgbClr val="8DFFD8"/>
              </a:gs>
              <a:gs pos="35000">
                <a:srgbClr val="B0FFE2"/>
              </a:gs>
              <a:gs pos="100000">
                <a:srgbClr val="DFFFF4"/>
              </a:gs>
            </a:gsLst>
            <a:lin ang="16200000" scaled="0"/>
          </a:gradFill>
          <a:ln w="9525" cap="flat" cmpd="sng">
            <a:solidFill>
              <a:srgbClr val="00CB97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Experiment 1 mean δ has σ=0, therefore we have </a:t>
            </a:r>
            <a:r>
              <a:rPr lang="it-IT" sz="1800">
                <a:latin typeface="Proxima Nova"/>
                <a:ea typeface="Proxima Nova"/>
                <a:cs typeface="Proxima Nova"/>
                <a:sym typeface="Proxima Nova"/>
              </a:rPr>
              <a:t>perfect</a:t>
            </a:r>
            <a:r>
              <a:rPr lang="it-IT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confidence in the estimate of δ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07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/>
              <a:t>94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1" name="Google Shape;1091;p107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Experimental Evaluation: Conclusions</a:t>
            </a:r>
            <a:endParaRPr sz="4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2" name="Google Shape;1092;p107"/>
          <p:cNvSpPr txBox="1">
            <a:spLocks noGrp="1"/>
          </p:cNvSpPr>
          <p:nvPr>
            <p:ph type="body" idx="1"/>
          </p:nvPr>
        </p:nvSpPr>
        <p:spPr>
          <a:xfrm>
            <a:off x="685800" y="1600200"/>
            <a:ext cx="7772400" cy="4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365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roxima Nova"/>
              <a:buChar char="●"/>
            </a:pP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Good experimental methodology is important for evaluating learning methods.</a:t>
            </a:r>
            <a:endParaRPr sz="23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3655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roxima Nova"/>
              <a:buChar char="●"/>
            </a:pP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Important to test on a variety of domains to demonstrate a general bias that is useful for a variety of problems. Testing on 20+ data sets is common.</a:t>
            </a:r>
            <a:endParaRPr sz="23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3655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roxima Nova"/>
              <a:buChar char="●"/>
            </a:pP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Variety of freely available data sources</a:t>
            </a:r>
            <a:endParaRPr sz="23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lvl="1" indent="-31750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roxima Nova"/>
              <a:buChar char="➢"/>
            </a:pP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UCI Machine Learning Repository (</a:t>
            </a:r>
            <a:r>
              <a:rPr lang="it-IT" sz="23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link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23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lvl="1" indent="-31750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roxima Nova"/>
              <a:buChar char="➢"/>
            </a:pP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KDD Cup  (large data sets for data mining) (</a:t>
            </a:r>
            <a:r>
              <a:rPr lang="it-IT" sz="23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link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23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lvl="1" indent="-31750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roxima Nova"/>
              <a:buChar char="➢"/>
            </a:pP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CoNLL Shared Task  (natural language problems)(</a:t>
            </a:r>
            <a:r>
              <a:rPr lang="it-IT" sz="23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link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23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3655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roxima Nova"/>
              <a:buChar char="●"/>
            </a:pP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Data for real problems is preferable to artificial problems to demonstrate a useful bias for real-world problems.</a:t>
            </a:r>
            <a:endParaRPr sz="23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3655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roxima Nova"/>
              <a:buChar char="●"/>
            </a:pP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Many available datasets have been subjected to significant feature engineering to make them learnable.</a:t>
            </a:r>
            <a:endParaRPr sz="23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08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/>
              <a:t>95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8" name="Google Shape;1098;p108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latin typeface="Proxima Nova"/>
                <a:ea typeface="Proxima Nova"/>
                <a:cs typeface="Proxima Nova"/>
                <a:sym typeface="Proxima Nova"/>
              </a:rPr>
              <a:t>If</a:t>
            </a:r>
            <a:r>
              <a:rPr lang="it-IT" sz="4400"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 </a:t>
            </a:r>
            <a:r>
              <a:rPr lang="it-IT" sz="4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something isn't clear...</a:t>
            </a:r>
            <a:endParaRPr sz="44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9" name="Google Shape;1099;p108"/>
          <p:cNvSpPr txBox="1">
            <a:spLocks noGrp="1"/>
          </p:cNvSpPr>
          <p:nvPr>
            <p:ph type="body" idx="1"/>
          </p:nvPr>
        </p:nvSpPr>
        <p:spPr>
          <a:xfrm>
            <a:off x="685800" y="1143000"/>
            <a:ext cx="7772400" cy="51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3655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roxima Nova"/>
              <a:buChar char="●"/>
            </a:pP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Metrics: </a:t>
            </a:r>
            <a:r>
              <a:rPr lang="it-IT" sz="23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link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sz="2300" u="sng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link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sz="23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link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sz="23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7"/>
              </a:rPr>
              <a:t>link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sz="23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8"/>
              </a:rPr>
              <a:t>link</a:t>
            </a:r>
            <a:endParaRPr sz="23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3655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roxima Nova"/>
              <a:buChar char="●"/>
            </a:pP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Basic statistics: </a:t>
            </a:r>
            <a:r>
              <a:rPr lang="it-IT" sz="23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9"/>
              </a:rPr>
              <a:t>link</a:t>
            </a:r>
            <a:endParaRPr sz="23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3655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roxima Nova"/>
              <a:buChar char="●"/>
            </a:pP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Bias, Variance, and Error: </a:t>
            </a:r>
            <a:r>
              <a:rPr lang="it-IT" sz="23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10"/>
              </a:rPr>
              <a:t>link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sz="23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11"/>
              </a:rPr>
              <a:t>link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sz="23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12"/>
              </a:rPr>
              <a:t>link</a:t>
            </a:r>
            <a:endParaRPr sz="23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3655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roxima Nova"/>
              <a:buChar char="●"/>
            </a:pP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Estimator: </a:t>
            </a:r>
            <a:r>
              <a:rPr lang="it-IT" sz="23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13"/>
              </a:rPr>
              <a:t>link</a:t>
            </a:r>
            <a:r>
              <a:rPr lang="it-IT" sz="2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sz="23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14"/>
              </a:rPr>
              <a:t>link</a:t>
            </a:r>
            <a:endParaRPr sz="23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3655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roxima Nova"/>
              <a:buChar char="●"/>
            </a:pPr>
            <a:r>
              <a:rPr lang="it-IT" sz="2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Estimating the accuracy of a hypothesis/Confidence Interval:</a:t>
            </a:r>
            <a:endParaRPr sz="2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lvl="1" indent="-3175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➢"/>
            </a:pPr>
            <a:r>
              <a:rPr lang="it-IT" sz="2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Text: </a:t>
            </a:r>
            <a:r>
              <a:rPr lang="it-IT" sz="23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15"/>
              </a:rPr>
              <a:t>link</a:t>
            </a:r>
            <a:r>
              <a:rPr lang="it-IT" sz="2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sz="23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16"/>
              </a:rPr>
              <a:t>link</a:t>
            </a:r>
            <a:r>
              <a:rPr lang="it-IT" sz="2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sz="23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17"/>
              </a:rPr>
              <a:t>link</a:t>
            </a:r>
            <a:r>
              <a:rPr lang="it-IT" sz="2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sz="23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18"/>
              </a:rPr>
              <a:t>link</a:t>
            </a:r>
            <a:r>
              <a:rPr lang="it-IT" sz="2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sz="23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19"/>
              </a:rPr>
              <a:t>link</a:t>
            </a:r>
            <a:r>
              <a:rPr lang="it-IT" sz="2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sz="23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20"/>
              </a:rPr>
              <a:t>link</a:t>
            </a:r>
            <a:endParaRPr sz="2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lvl="1" indent="-3175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➢"/>
            </a:pPr>
            <a:r>
              <a:rPr lang="it-IT" sz="2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Video: </a:t>
            </a:r>
            <a:r>
              <a:rPr lang="it-IT" sz="23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21"/>
              </a:rPr>
              <a:t>link</a:t>
            </a:r>
            <a:endParaRPr sz="2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lvl="1" indent="-3175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➢"/>
            </a:pPr>
            <a:r>
              <a:rPr lang="it-IT" sz="2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Hypothesis testing: </a:t>
            </a:r>
            <a:r>
              <a:rPr lang="it-IT" sz="23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22"/>
              </a:rPr>
              <a:t>link</a:t>
            </a:r>
            <a:r>
              <a:rPr lang="it-IT" sz="2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sz="23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23"/>
              </a:rPr>
              <a:t>link</a:t>
            </a:r>
            <a:r>
              <a:rPr lang="it-IT" sz="2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it-IT" sz="23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24"/>
              </a:rPr>
              <a:t>link</a:t>
            </a:r>
            <a:endParaRPr sz="2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lvl="1" indent="-3175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➢"/>
            </a:pPr>
            <a:r>
              <a:rPr lang="it-IT" sz="2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Z-table: </a:t>
            </a:r>
            <a:r>
              <a:rPr lang="it-IT" sz="23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25"/>
              </a:rPr>
              <a:t>link</a:t>
            </a:r>
            <a:endParaRPr sz="23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10680</TotalTime>
  <Words>8057</Words>
  <Application>Microsoft Macintosh PowerPoint</Application>
  <PresentationFormat>Presentazione su schermo (4:3)</PresentationFormat>
  <Paragraphs>831</Paragraphs>
  <Slides>95</Slides>
  <Notes>90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95</vt:i4>
      </vt:variant>
    </vt:vector>
  </HeadingPairs>
  <TitlesOfParts>
    <vt:vector size="103" baseType="lpstr">
      <vt:lpstr>Times New Roman</vt:lpstr>
      <vt:lpstr>Arial Rounded MT Bold</vt:lpstr>
      <vt:lpstr>Proxima Nova</vt:lpstr>
      <vt:lpstr>Cambria Math</vt:lpstr>
      <vt:lpstr>Arial</vt:lpstr>
      <vt:lpstr>Wingdings</vt:lpstr>
      <vt:lpstr>Helvetica Neue</vt:lpstr>
      <vt:lpstr>Simple Light</vt:lpstr>
      <vt:lpstr> Performance Evaluation and Hypothesis Testing  </vt:lpstr>
      <vt:lpstr>Motivation</vt:lpstr>
      <vt:lpstr>Issues</vt:lpstr>
      <vt:lpstr>Performances of a given hypothesis</vt:lpstr>
      <vt:lpstr>Venn diagram </vt:lpstr>
      <vt:lpstr>Performances of a given hypothesis</vt:lpstr>
      <vt:lpstr>Presentazione standard di PowerPoint</vt:lpstr>
      <vt:lpstr>ROC Curve</vt:lpstr>
      <vt:lpstr>Area Under the ROC curve</vt:lpstr>
      <vt:lpstr>Precision-Recall Curve</vt:lpstr>
      <vt:lpstr>Learning Curve</vt:lpstr>
      <vt:lpstr>Issues</vt:lpstr>
      <vt:lpstr>Evaluating a model </vt:lpstr>
      <vt:lpstr>Example</vt:lpstr>
      <vt:lpstr>The Error Bias-variance decomposition</vt:lpstr>
      <vt:lpstr>Bias</vt:lpstr>
      <vt:lpstr>Bias (2)</vt:lpstr>
      <vt:lpstr>Variance (1)</vt:lpstr>
      <vt:lpstr>Variance (2)  (for any discrete distribution)</vt:lpstr>
      <vt:lpstr>How to reduce the variance?</vt:lpstr>
      <vt:lpstr>K-Fold Cross-Validation  of a hypothesis (model)</vt:lpstr>
      <vt:lpstr>K-Fold Cross-Validation  of a hypothesis (model)</vt:lpstr>
      <vt:lpstr>K-FOLD CROSS VALIDATION</vt:lpstr>
      <vt:lpstr>Why K-Fold Cross Validation reduces the variance?</vt:lpstr>
      <vt:lpstr>Issues</vt:lpstr>
      <vt:lpstr>Evaluation: What is an Estimator?</vt:lpstr>
      <vt:lpstr>  </vt:lpstr>
      <vt:lpstr>Estimator Bias (def)</vt:lpstr>
      <vt:lpstr>Estimator Variance (def) </vt:lpstr>
      <vt:lpstr>Questions to be considered  in hypothesis testing</vt:lpstr>
      <vt:lpstr>Estimating Hypothesis Accuracy</vt:lpstr>
      <vt:lpstr>Sample Error and True Error</vt:lpstr>
      <vt:lpstr>Estimate, probability  and random variables</vt:lpstr>
      <vt:lpstr>Estimate, probability  and random variables</vt:lpstr>
      <vt:lpstr>Sample Error &amp; True Error</vt:lpstr>
      <vt:lpstr>Sample Error &amp; True Error: Why?  What is this “binomial”?</vt:lpstr>
      <vt:lpstr>Example:  p is the probability of rain in January</vt:lpstr>
      <vt:lpstr>Example: p is the probability that our ML system misclassifies an instance x drawn at random</vt:lpstr>
      <vt:lpstr>We can normalize and plot r/n</vt:lpstr>
      <vt:lpstr>How do we compute these probabilities?</vt:lpstr>
      <vt:lpstr>Properties of Binomial distribution</vt:lpstr>
      <vt:lpstr>Estimator of an error</vt:lpstr>
      <vt:lpstr>Central Limit Theorem</vt:lpstr>
      <vt:lpstr>Applied to our case: testing error rate</vt:lpstr>
      <vt:lpstr>mean(errorS(h))→p</vt:lpstr>
      <vt:lpstr>Central Limit Theorem</vt:lpstr>
      <vt:lpstr>What is a Gaussian Distribution? </vt:lpstr>
      <vt:lpstr>What is a Gaussian Distribution? </vt:lpstr>
      <vt:lpstr>..but..</vt:lpstr>
      <vt:lpstr>Standard Deviation of errorS(h)</vt:lpstr>
      <vt:lpstr>Standard Deviation of errorS(h)</vt:lpstr>
      <vt:lpstr>Why is this approximation reasonable?</vt:lpstr>
      <vt:lpstr>Consequences of the  Central Limit Theorem for errors(h)</vt:lpstr>
      <vt:lpstr>Summary</vt:lpstr>
      <vt:lpstr>Summary</vt:lpstr>
      <vt:lpstr>Confidence interval  for an error estimate</vt:lpstr>
      <vt:lpstr>Confidence intervals: Gaussian Distribution</vt:lpstr>
      <vt:lpstr>The Z-table: Gaussian Distribution </vt:lpstr>
      <vt:lpstr>The Z-table: Gaussian Distribution</vt:lpstr>
      <vt:lpstr>There are different z-tables!  Be aware</vt:lpstr>
      <vt:lpstr>How do I know?</vt:lpstr>
      <vt:lpstr>How to do: Finding the N% confidence interval </vt:lpstr>
      <vt:lpstr>How to: Finding the N% confidence interval </vt:lpstr>
      <vt:lpstr>How to : Finding the N% confidence interval </vt:lpstr>
      <vt:lpstr>Example</vt:lpstr>
      <vt:lpstr>Example: Calculating the N% Confidence Interval</vt:lpstr>
      <vt:lpstr>Example 2: Finding 95% CI on a face recognition task</vt:lpstr>
      <vt:lpstr>Example 2: Solution</vt:lpstr>
      <vt:lpstr>One side bound (Tailed-test)</vt:lpstr>
      <vt:lpstr>Gaussian is symmetric!</vt:lpstr>
      <vt:lpstr>Example: One/Two-Sided</vt:lpstr>
      <vt:lpstr>Issues</vt:lpstr>
      <vt:lpstr>Comparing  Two Learned Hypotheses</vt:lpstr>
      <vt:lpstr>Comparing  Two Learned Hypotheses</vt:lpstr>
      <vt:lpstr>Alternative Hypothesis Tests</vt:lpstr>
      <vt:lpstr>Alternative Hypothesis Tests</vt:lpstr>
      <vt:lpstr>Alternative Hypothesis Tests</vt:lpstr>
      <vt:lpstr>How to do:  Two-Tailed Test</vt:lpstr>
      <vt:lpstr>How to do:  Two-Tailed Test</vt:lpstr>
      <vt:lpstr>How to do:  Two-Tailed Test</vt:lpstr>
      <vt:lpstr>How to do:  Two-Tailed Test</vt:lpstr>
      <vt:lpstr>How to do:  Two-Tailed Test</vt:lpstr>
      <vt:lpstr>How to do:  Example of Two-Tailed Test</vt:lpstr>
      <vt:lpstr>How to do:  Example of Two-Tailed Test</vt:lpstr>
      <vt:lpstr>p-value</vt:lpstr>
      <vt:lpstr>How to do: One-Tailed Test</vt:lpstr>
      <vt:lpstr>How to do: Example of One-Right tailed test</vt:lpstr>
      <vt:lpstr>Summary:  Two-Tailed Test</vt:lpstr>
      <vt:lpstr>Comparing  Two Learning Algorithms</vt:lpstr>
      <vt:lpstr>Summary: K-Fold Cross-Validation</vt:lpstr>
      <vt:lpstr>How to use:  K-Fold Cross Validation to evaluate different learning algorithms</vt:lpstr>
      <vt:lpstr>Is LA better than LB?</vt:lpstr>
      <vt:lpstr>Example: Sample Experimental Results</vt:lpstr>
      <vt:lpstr>Experimental Evaluation: Conclusions</vt:lpstr>
      <vt:lpstr>If something isn't clear...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Performance Evaluation and Hypothesis Testing  </dc:title>
  <cp:lastModifiedBy>Microsoft Office User</cp:lastModifiedBy>
  <cp:revision>50</cp:revision>
  <cp:lastPrinted>2019-10-22T08:02:12Z</cp:lastPrinted>
  <dcterms:modified xsi:type="dcterms:W3CDTF">2019-10-22T11:01:49Z</dcterms:modified>
</cp:coreProperties>
</file>